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46"/>
  </p:notesMasterIdLst>
  <p:sldIdLst>
    <p:sldId id="257" r:id="rId2"/>
    <p:sldId id="258" r:id="rId3"/>
    <p:sldId id="259" r:id="rId4"/>
    <p:sldId id="260" r:id="rId5"/>
    <p:sldId id="263" r:id="rId6"/>
    <p:sldId id="269" r:id="rId7"/>
    <p:sldId id="296" r:id="rId8"/>
    <p:sldId id="292" r:id="rId9"/>
    <p:sldId id="297" r:id="rId10"/>
    <p:sldId id="293" r:id="rId11"/>
    <p:sldId id="298" r:id="rId12"/>
    <p:sldId id="301" r:id="rId13"/>
    <p:sldId id="294" r:id="rId14"/>
    <p:sldId id="299" r:id="rId15"/>
    <p:sldId id="295" r:id="rId16"/>
    <p:sldId id="300" r:id="rId17"/>
    <p:sldId id="261" r:id="rId18"/>
    <p:sldId id="262" r:id="rId19"/>
    <p:sldId id="302" r:id="rId20"/>
    <p:sldId id="265" r:id="rId21"/>
    <p:sldId id="268" r:id="rId22"/>
    <p:sldId id="266" r:id="rId23"/>
    <p:sldId id="267"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9" r:id="rId42"/>
    <p:sldId id="288" r:id="rId43"/>
    <p:sldId id="290" r:id="rId44"/>
    <p:sldId id="291"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507" autoAdjust="0"/>
  </p:normalViewPr>
  <p:slideViewPr>
    <p:cSldViewPr>
      <p:cViewPr varScale="1">
        <p:scale>
          <a:sx n="53" d="100"/>
          <a:sy n="53" d="100"/>
        </p:scale>
        <p:origin x="-96" y="-246"/>
      </p:cViewPr>
      <p:guideLst>
        <p:guide orient="horz" pos="2160"/>
        <p:guide pos="2880"/>
      </p:guideLst>
    </p:cSldViewPr>
  </p:slideViewPr>
  <p:notesTextViewPr>
    <p:cViewPr>
      <p:scale>
        <a:sx n="1" d="1"/>
        <a:sy n="1" d="1"/>
      </p:scale>
      <p:origin x="0" y="0"/>
    </p:cViewPr>
  </p:notesTextViewPr>
  <p:notesViewPr>
    <p:cSldViewPr>
      <p:cViewPr varScale="1">
        <p:scale>
          <a:sx n="67" d="100"/>
          <a:sy n="67" d="100"/>
        </p:scale>
        <p:origin x="-1170"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007225-35A7-4831-ACC7-925FE78496E1}" type="datetimeFigureOut">
              <a:rPr lang="en-US" smtClean="0"/>
              <a:t>8/16/2011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BA11E5-B91C-44D3-A4C3-86ECF1902F23}" type="slidenum">
              <a:rPr lang="en-US" smtClean="0"/>
              <a:t>‹#›</a:t>
            </a:fld>
            <a:endParaRPr lang="en-US" dirty="0"/>
          </a:p>
        </p:txBody>
      </p:sp>
    </p:spTree>
    <p:extLst>
      <p:ext uri="{BB962C8B-B14F-4D97-AF65-F5344CB8AC3E}">
        <p14:creationId xmlns:p14="http://schemas.microsoft.com/office/powerpoint/2010/main" val="1196464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nacdnet.org/stewardship/speech_essay_contest_ideas.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nacdnet.org/stewardship/speech_essay_contest_ideas.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39939"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39940"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2BF5250F-D14F-48F4-97FE-394FE56132A4}" type="slidenum">
              <a:rPr lang="en-US">
                <a:latin typeface="Arial" charset="0"/>
              </a:rPr>
              <a:pPr eaLnBrk="1" hangingPunct="1"/>
              <a:t>1</a:t>
            </a:fld>
            <a:endParaRPr lang="en-US" dirty="0">
              <a:latin typeface="Arial" charset="0"/>
            </a:endParaRPr>
          </a:p>
        </p:txBody>
      </p:sp>
      <p:sp>
        <p:nvSpPr>
          <p:cNvPr id="39941" name="Rectangle 2"/>
          <p:cNvSpPr>
            <a:spLocks noRot="1" noChangeArrowheads="1" noTextEdit="1"/>
          </p:cNvSpPr>
          <p:nvPr>
            <p:ph type="sldImg"/>
          </p:nvPr>
        </p:nvSpPr>
        <p:spPr>
          <a:ln/>
        </p:spPr>
      </p:sp>
      <p:sp>
        <p:nvSpPr>
          <p:cNvPr id="39942" name="Rectangle 3"/>
          <p:cNvSpPr>
            <a:spLocks noGrp="1" noChangeArrowheads="1"/>
          </p:cNvSpPr>
          <p:nvPr>
            <p:ph type="body" idx="1"/>
          </p:nvPr>
        </p:nvSpPr>
        <p:spPr>
          <a:noFill/>
        </p:spPr>
        <p:txBody>
          <a:bodyPr/>
          <a:lstStyle/>
          <a:p>
            <a:pPr eaLnBrk="1" hangingPunct="1"/>
            <a:r>
              <a:rPr lang="en-US" dirty="0" smtClean="0"/>
              <a:t>Soil to Spoon</a:t>
            </a:r>
          </a:p>
          <a:p>
            <a:pPr eaLnBrk="1" hangingPunct="1"/>
            <a:r>
              <a:rPr lang="en-US" dirty="0" smtClean="0"/>
              <a:t>National</a:t>
            </a:r>
            <a:r>
              <a:rPr lang="en-US" baseline="0" dirty="0" smtClean="0"/>
              <a:t> Association of Conservation Districts (NACD)</a:t>
            </a:r>
          </a:p>
          <a:p>
            <a:pPr eaLnBrk="1" hangingPunct="1"/>
            <a:r>
              <a:rPr lang="en-US" baseline="0" dirty="0" smtClean="0"/>
              <a:t>2012 Poster Contest Theme</a:t>
            </a:r>
          </a:p>
          <a:p>
            <a:pPr eaLnBrk="1" hangingPunct="1"/>
            <a:r>
              <a:rPr lang="en-US" baseline="0" dirty="0" smtClean="0"/>
              <a:t>2012 Education Materials Theme</a:t>
            </a:r>
          </a:p>
          <a:p>
            <a:pPr eaLnBrk="1" hangingPunct="1"/>
            <a:r>
              <a:rPr lang="en-US" baseline="0" dirty="0" smtClean="0"/>
              <a:t>Stewardship Week April 29- May 6, 2012</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52227"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52228"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B948BB65-7E86-460E-84D0-6BA350555285}" type="slidenum">
              <a:rPr lang="en-US">
                <a:latin typeface="Arial" charset="0"/>
              </a:rPr>
              <a:pPr eaLnBrk="1" hangingPunct="1"/>
              <a:t>10</a:t>
            </a:fld>
            <a:endParaRPr lang="en-US" dirty="0">
              <a:latin typeface="Arial" charset="0"/>
            </a:endParaRPr>
          </a:p>
        </p:txBody>
      </p:sp>
      <p:sp>
        <p:nvSpPr>
          <p:cNvPr id="52229"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84501C0D-165D-4EC2-A391-B372BC2D9AF0}" type="slidenum">
              <a:rPr lang="en-US" sz="1200">
                <a:latin typeface="Arial" charset="0"/>
              </a:rPr>
              <a:pPr algn="r" eaLnBrk="1" hangingPunct="1"/>
              <a:t>10</a:t>
            </a:fld>
            <a:endParaRPr lang="en-US" sz="1200" dirty="0">
              <a:latin typeface="Arial" charset="0"/>
            </a:endParaRPr>
          </a:p>
        </p:txBody>
      </p:sp>
      <p:sp>
        <p:nvSpPr>
          <p:cNvPr id="52230" name="Rectangle 2"/>
          <p:cNvSpPr>
            <a:spLocks noRot="1" noChangeArrowheads="1" noTextEdit="1"/>
          </p:cNvSpPr>
          <p:nvPr>
            <p:ph type="sldImg"/>
          </p:nvPr>
        </p:nvSpPr>
        <p:spPr>
          <a:xfrm>
            <a:off x="1144588" y="685800"/>
            <a:ext cx="4570412" cy="3429000"/>
          </a:xfrm>
          <a:ln/>
        </p:spPr>
      </p:sp>
      <p:sp>
        <p:nvSpPr>
          <p:cNvPr id="52231" name="Rectangle 3"/>
          <p:cNvSpPr>
            <a:spLocks noGrp="1" noChangeArrowheads="1"/>
          </p:cNvSpPr>
          <p:nvPr>
            <p:ph type="body" idx="1"/>
          </p:nvPr>
        </p:nvSpPr>
        <p:spPr>
          <a:noFill/>
        </p:spPr>
        <p:txBody>
          <a:bodyPr lIns="91424" tIns="45712" rIns="91424" bIns="45712"/>
          <a:lstStyle/>
          <a:p>
            <a:pPr eaLnBrk="1" hangingPunct="1"/>
            <a:r>
              <a:rPr lang="en-US" sz="900" dirty="0" smtClean="0"/>
              <a:t>Proteins cover</a:t>
            </a:r>
            <a:r>
              <a:rPr lang="en-US" sz="900" baseline="0" dirty="0" smtClean="0"/>
              <a:t> many types of food.</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baseline="0" dirty="0" smtClean="0"/>
              <a:t>Pinto beans </a:t>
            </a:r>
            <a:r>
              <a:rPr lang="en-US" sz="900" i="1"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baseline="0" dirty="0" smtClean="0"/>
              <a:t>Peanut Butter </a:t>
            </a:r>
            <a:r>
              <a:rPr lang="en-US" sz="900" i="1"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baseline="0" dirty="0" smtClean="0"/>
              <a:t>Ham </a:t>
            </a:r>
            <a:r>
              <a:rPr lang="en-US" sz="900" i="1"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baseline="0" dirty="0" smtClean="0"/>
              <a:t>Ground Beef Hamburger </a:t>
            </a:r>
            <a:r>
              <a:rPr lang="en-US" sz="900" i="1"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baseline="0" dirty="0" smtClean="0"/>
              <a:t>Chicken </a:t>
            </a:r>
            <a:r>
              <a:rPr lang="en-US" sz="900" i="1" baseline="0" dirty="0" smtClean="0"/>
              <a:t>(CLICK)</a:t>
            </a:r>
          </a:p>
          <a:p>
            <a:pPr eaLnBrk="1" hangingPunct="1"/>
            <a:r>
              <a:rPr lang="en-US" sz="900" baseline="0" dirty="0" smtClean="0"/>
              <a:t>And many more.</a:t>
            </a:r>
          </a:p>
          <a:p>
            <a:pPr eaLnBrk="1" hangingPunct="1"/>
            <a:endParaRPr lang="en-US" sz="900" baseline="0" dirty="0" smtClean="0"/>
          </a:p>
          <a:p>
            <a:pPr eaLnBrk="1" hangingPunct="1"/>
            <a:endParaRPr lang="en-US" sz="9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44035"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44036"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6F309423-F008-4922-A0C1-7D59103876F4}" type="slidenum">
              <a:rPr lang="en-US">
                <a:latin typeface="Arial" charset="0"/>
              </a:rPr>
              <a:pPr eaLnBrk="1" hangingPunct="1"/>
              <a:t>11</a:t>
            </a:fld>
            <a:endParaRPr lang="en-US" dirty="0">
              <a:latin typeface="Arial" charset="0"/>
            </a:endParaRPr>
          </a:p>
        </p:txBody>
      </p:sp>
      <p:sp>
        <p:nvSpPr>
          <p:cNvPr id="44037"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F450AD85-32E6-48E0-8F88-4AAC85F52E66}" type="slidenum">
              <a:rPr lang="en-US" sz="1200">
                <a:latin typeface="Arial" charset="0"/>
              </a:rPr>
              <a:pPr algn="r" eaLnBrk="1" hangingPunct="1"/>
              <a:t>11</a:t>
            </a:fld>
            <a:endParaRPr lang="en-US" sz="1200" dirty="0">
              <a:latin typeface="Arial" charset="0"/>
            </a:endParaRPr>
          </a:p>
        </p:txBody>
      </p:sp>
      <p:sp>
        <p:nvSpPr>
          <p:cNvPr id="44038" name="Rectangle 2"/>
          <p:cNvSpPr>
            <a:spLocks noRot="1" noChangeArrowheads="1" noTextEdit="1"/>
          </p:cNvSpPr>
          <p:nvPr>
            <p:ph type="sldImg"/>
          </p:nvPr>
        </p:nvSpPr>
        <p:spPr>
          <a:xfrm>
            <a:off x="1144588" y="685800"/>
            <a:ext cx="4570412" cy="3429000"/>
          </a:xfrm>
          <a:ln/>
        </p:spPr>
      </p:sp>
      <p:sp>
        <p:nvSpPr>
          <p:cNvPr id="44039" name="Rectangle 3"/>
          <p:cNvSpPr>
            <a:spLocks noGrp="1" noChangeArrowheads="1"/>
          </p:cNvSpPr>
          <p:nvPr>
            <p:ph type="body" idx="1"/>
          </p:nvPr>
        </p:nvSpPr>
        <p:spPr>
          <a:noFill/>
        </p:spPr>
        <p:txBody>
          <a:bodyPr lIns="91424" tIns="45712" rIns="91424" bIns="45712"/>
          <a:lstStyle/>
          <a:p>
            <a:pPr eaLnBrk="1" hangingPunct="1"/>
            <a:r>
              <a:rPr lang="en-US" dirty="0" smtClean="0"/>
              <a:t>Beef in the protein</a:t>
            </a:r>
            <a:r>
              <a:rPr lang="en-US" baseline="0" dirty="0" smtClean="0"/>
              <a:t> part of the nutrition plate. </a:t>
            </a:r>
            <a:r>
              <a:rPr lang="en-US" dirty="0" smtClean="0"/>
              <a:t>Trace the beef back to the soil.</a:t>
            </a:r>
          </a:p>
          <a:p>
            <a:pPr eaLnBrk="1" hangingPunct="1"/>
            <a:r>
              <a:rPr lang="en-US" dirty="0" smtClean="0"/>
              <a:t>Many people love hamburgers! Do</a:t>
            </a:r>
            <a:r>
              <a:rPr lang="en-US" baseline="0" dirty="0" smtClean="0"/>
              <a:t> you think we can trace the hamburger back to the soil? A cooked hamburger comes from </a:t>
            </a:r>
            <a:r>
              <a:rPr lang="en-US" i="1" baseline="0" dirty="0" smtClean="0"/>
              <a:t>(Click – Click )</a:t>
            </a:r>
            <a:r>
              <a:rPr lang="en-US" baseline="0" dirty="0" smtClean="0"/>
              <a:t>ground up beef which comes from </a:t>
            </a:r>
            <a:r>
              <a:rPr lang="en-US" i="1" baseline="0" dirty="0" smtClean="0"/>
              <a:t>(Click – Click ) </a:t>
            </a:r>
            <a:r>
              <a:rPr lang="en-US" baseline="0" dirty="0" smtClean="0"/>
              <a:t>beef cattle  who love to eat </a:t>
            </a:r>
            <a:r>
              <a:rPr lang="en-US" i="1" baseline="0" dirty="0" smtClean="0"/>
              <a:t>(Click – Click ) </a:t>
            </a:r>
            <a:r>
              <a:rPr lang="en-US" baseline="0" dirty="0" smtClean="0"/>
              <a:t>hay!  Hay is grown in </a:t>
            </a:r>
            <a:r>
              <a:rPr lang="en-US" i="1" baseline="0" dirty="0" smtClean="0"/>
              <a:t>(Click – Click ) </a:t>
            </a:r>
            <a:r>
              <a:rPr lang="en-US" baseline="0" dirty="0" smtClean="0"/>
              <a:t>fields and harvested using a tractor, mower and hay rake!  The farmer has to </a:t>
            </a:r>
            <a:r>
              <a:rPr lang="en-US" i="1" baseline="0" dirty="0" smtClean="0"/>
              <a:t>(Click – Click ) </a:t>
            </a:r>
            <a:r>
              <a:rPr lang="en-US" baseline="0" dirty="0" smtClean="0"/>
              <a:t>plant alfalfa seeds to grow alfalfa hay.  And the seed has to grow in the ??? </a:t>
            </a:r>
            <a:r>
              <a:rPr lang="en-US" i="1" baseline="0" dirty="0" smtClean="0"/>
              <a:t>(Click)</a:t>
            </a:r>
            <a:endParaRPr lang="en-US" i="1"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44035"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44036"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6F309423-F008-4922-A0C1-7D59103876F4}" type="slidenum">
              <a:rPr lang="en-US">
                <a:latin typeface="Arial" charset="0"/>
              </a:rPr>
              <a:pPr eaLnBrk="1" hangingPunct="1"/>
              <a:t>12</a:t>
            </a:fld>
            <a:endParaRPr lang="en-US" dirty="0">
              <a:latin typeface="Arial" charset="0"/>
            </a:endParaRPr>
          </a:p>
        </p:txBody>
      </p:sp>
      <p:sp>
        <p:nvSpPr>
          <p:cNvPr id="44037"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F450AD85-32E6-48E0-8F88-4AAC85F52E66}" type="slidenum">
              <a:rPr lang="en-US" sz="1200">
                <a:latin typeface="Arial" charset="0"/>
              </a:rPr>
              <a:pPr algn="r" eaLnBrk="1" hangingPunct="1"/>
              <a:t>12</a:t>
            </a:fld>
            <a:endParaRPr lang="en-US" sz="1200" dirty="0">
              <a:latin typeface="Arial" charset="0"/>
            </a:endParaRPr>
          </a:p>
        </p:txBody>
      </p:sp>
      <p:sp>
        <p:nvSpPr>
          <p:cNvPr id="44038" name="Rectangle 2"/>
          <p:cNvSpPr>
            <a:spLocks noRot="1" noChangeArrowheads="1" noTextEdit="1"/>
          </p:cNvSpPr>
          <p:nvPr>
            <p:ph type="sldImg"/>
          </p:nvPr>
        </p:nvSpPr>
        <p:spPr>
          <a:xfrm>
            <a:off x="1144588" y="685800"/>
            <a:ext cx="4570412" cy="3429000"/>
          </a:xfrm>
          <a:ln/>
        </p:spPr>
      </p:sp>
      <p:sp>
        <p:nvSpPr>
          <p:cNvPr id="44039" name="Rectangle 3"/>
          <p:cNvSpPr>
            <a:spLocks noGrp="1" noChangeArrowheads="1"/>
          </p:cNvSpPr>
          <p:nvPr>
            <p:ph type="body" idx="1"/>
          </p:nvPr>
        </p:nvSpPr>
        <p:spPr>
          <a:noFill/>
        </p:spPr>
        <p:txBody>
          <a:bodyPr lIns="91424" tIns="45712" rIns="91424" bIns="45712"/>
          <a:lstStyle/>
          <a:p>
            <a:pPr eaLnBrk="1" hangingPunct="1"/>
            <a:r>
              <a:rPr lang="en-US" dirty="0" smtClean="0"/>
              <a:t>In the soil!</a:t>
            </a: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52227"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52228"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B948BB65-7E86-460E-84D0-6BA350555285}" type="slidenum">
              <a:rPr lang="en-US">
                <a:latin typeface="Arial" charset="0"/>
              </a:rPr>
              <a:pPr eaLnBrk="1" hangingPunct="1"/>
              <a:t>13</a:t>
            </a:fld>
            <a:endParaRPr lang="en-US" dirty="0">
              <a:latin typeface="Arial" charset="0"/>
            </a:endParaRPr>
          </a:p>
        </p:txBody>
      </p:sp>
      <p:sp>
        <p:nvSpPr>
          <p:cNvPr id="52229"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84501C0D-165D-4EC2-A391-B372BC2D9AF0}" type="slidenum">
              <a:rPr lang="en-US" sz="1200">
                <a:latin typeface="Arial" charset="0"/>
              </a:rPr>
              <a:pPr algn="r" eaLnBrk="1" hangingPunct="1"/>
              <a:t>13</a:t>
            </a:fld>
            <a:endParaRPr lang="en-US" sz="1200" dirty="0">
              <a:latin typeface="Arial" charset="0"/>
            </a:endParaRPr>
          </a:p>
        </p:txBody>
      </p:sp>
      <p:sp>
        <p:nvSpPr>
          <p:cNvPr id="52230" name="Rectangle 2"/>
          <p:cNvSpPr>
            <a:spLocks noRot="1" noChangeArrowheads="1" noTextEdit="1"/>
          </p:cNvSpPr>
          <p:nvPr>
            <p:ph type="sldImg"/>
          </p:nvPr>
        </p:nvSpPr>
        <p:spPr>
          <a:xfrm>
            <a:off x="1144588" y="685800"/>
            <a:ext cx="4570412" cy="3429000"/>
          </a:xfrm>
          <a:ln/>
        </p:spPr>
      </p:sp>
      <p:sp>
        <p:nvSpPr>
          <p:cNvPr id="52231" name="Rectangle 3"/>
          <p:cNvSpPr>
            <a:spLocks noGrp="1" noChangeArrowheads="1"/>
          </p:cNvSpPr>
          <p:nvPr>
            <p:ph type="body" idx="1"/>
          </p:nvPr>
        </p:nvSpPr>
        <p:spPr>
          <a:noFill/>
        </p:spPr>
        <p:txBody>
          <a:bodyPr lIns="91424" tIns="45712" rIns="91424" bIns="45712"/>
          <a:lstStyle/>
          <a:p>
            <a:pPr eaLnBrk="1" hangingPunct="1"/>
            <a:r>
              <a:rPr lang="en-US" sz="900" dirty="0" smtClean="0"/>
              <a:t>Grains: Some examples</a:t>
            </a:r>
            <a:r>
              <a:rPr lang="en-US" sz="900" baseline="0" dirty="0" smtClean="0"/>
              <a:t> are</a:t>
            </a:r>
            <a:endParaRPr lang="en-US" sz="9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t>Whole</a:t>
            </a:r>
            <a:r>
              <a:rPr lang="en-US" sz="900" baseline="0" dirty="0" smtClean="0"/>
              <a:t> Wheat Bread </a:t>
            </a:r>
            <a:r>
              <a:rPr lang="en-US" sz="900" i="1"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baseline="0" dirty="0" smtClean="0"/>
              <a:t>Popcorn </a:t>
            </a:r>
            <a:r>
              <a:rPr lang="en-US" sz="900" i="1"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baseline="0" dirty="0" smtClean="0"/>
              <a:t>Corn Bread </a:t>
            </a:r>
            <a:r>
              <a:rPr lang="en-US" sz="900" i="1"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baseline="0" dirty="0" smtClean="0"/>
              <a:t>Rice </a:t>
            </a:r>
            <a:r>
              <a:rPr lang="en-US" sz="900" i="1" baseline="0" dirty="0" smtClean="0"/>
              <a:t>(CLICK)</a:t>
            </a:r>
          </a:p>
          <a:p>
            <a:pPr eaLnBrk="1" hangingPunct="1"/>
            <a:endParaRPr lang="en-US" sz="900" baseline="0" dirty="0" smtClean="0"/>
          </a:p>
          <a:p>
            <a:pPr eaLnBrk="1" hangingPunct="1"/>
            <a:endParaRPr lang="en-US" sz="900" baseline="0" dirty="0" smtClean="0"/>
          </a:p>
          <a:p>
            <a:pPr eaLnBrk="1" hangingPunct="1"/>
            <a:endParaRPr lang="en-US" sz="900" dirty="0" smtClean="0"/>
          </a:p>
          <a:p>
            <a:pPr eaLnBrk="1" hangingPunct="1"/>
            <a:endParaRPr lang="en-US" sz="9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44035"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44036"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6F309423-F008-4922-A0C1-7D59103876F4}" type="slidenum">
              <a:rPr lang="en-US">
                <a:latin typeface="Arial" charset="0"/>
              </a:rPr>
              <a:pPr eaLnBrk="1" hangingPunct="1"/>
              <a:t>14</a:t>
            </a:fld>
            <a:endParaRPr lang="en-US" dirty="0">
              <a:latin typeface="Arial" charset="0"/>
            </a:endParaRPr>
          </a:p>
        </p:txBody>
      </p:sp>
      <p:sp>
        <p:nvSpPr>
          <p:cNvPr id="44037"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F450AD85-32E6-48E0-8F88-4AAC85F52E66}" type="slidenum">
              <a:rPr lang="en-US" sz="1200">
                <a:latin typeface="Arial" charset="0"/>
              </a:rPr>
              <a:pPr algn="r" eaLnBrk="1" hangingPunct="1"/>
              <a:t>14</a:t>
            </a:fld>
            <a:endParaRPr lang="en-US" sz="1200" dirty="0">
              <a:latin typeface="Arial" charset="0"/>
            </a:endParaRPr>
          </a:p>
        </p:txBody>
      </p:sp>
      <p:sp>
        <p:nvSpPr>
          <p:cNvPr id="44038" name="Rectangle 2"/>
          <p:cNvSpPr>
            <a:spLocks noRot="1" noChangeArrowheads="1" noTextEdit="1"/>
          </p:cNvSpPr>
          <p:nvPr>
            <p:ph type="sldImg"/>
          </p:nvPr>
        </p:nvSpPr>
        <p:spPr>
          <a:xfrm>
            <a:off x="1144588" y="685800"/>
            <a:ext cx="4570412" cy="3429000"/>
          </a:xfrm>
          <a:ln/>
        </p:spPr>
      </p:sp>
      <p:sp>
        <p:nvSpPr>
          <p:cNvPr id="44039" name="Rectangle 3"/>
          <p:cNvSpPr>
            <a:spLocks noGrp="1" noChangeArrowheads="1"/>
          </p:cNvSpPr>
          <p:nvPr>
            <p:ph type="body" idx="1"/>
          </p:nvPr>
        </p:nvSpPr>
        <p:spPr>
          <a:noFill/>
        </p:spPr>
        <p:txBody>
          <a:bodyPr lIns="91424" tIns="45712" rIns="91424" bIns="45712"/>
          <a:lstStyle/>
          <a:p>
            <a:pPr eaLnBrk="1" hangingPunct="1"/>
            <a:r>
              <a:rPr lang="en-US" dirty="0" smtClean="0"/>
              <a:t>Lets trace the bread back to the soil.  Here are a few of the steps.  It actually takes many steps to</a:t>
            </a:r>
            <a:r>
              <a:rPr lang="en-US" baseline="0" dirty="0" smtClean="0"/>
              <a:t> produce a product.</a:t>
            </a:r>
            <a:endParaRPr lang="en-US" dirty="0" smtClean="0"/>
          </a:p>
          <a:p>
            <a:pPr eaLnBrk="1" hangingPunct="1"/>
            <a:r>
              <a:rPr lang="en-US" dirty="0" smtClean="0"/>
              <a:t>Bread is great for toast</a:t>
            </a:r>
            <a:r>
              <a:rPr lang="en-US" baseline="0" dirty="0" smtClean="0"/>
              <a:t> or for sandwiches.  Bread is made from flour.</a:t>
            </a:r>
          </a:p>
          <a:p>
            <a:pPr eaLnBrk="1" hangingPunct="1"/>
            <a:r>
              <a:rPr lang="en-US" baseline="0" dirty="0" smtClean="0"/>
              <a:t>The flour is ground from wheat.  Which comes from a wheat grown in a field.  The wheat is harvested by a combine.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52227"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52228"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B948BB65-7E86-460E-84D0-6BA350555285}" type="slidenum">
              <a:rPr lang="en-US">
                <a:latin typeface="Arial" charset="0"/>
              </a:rPr>
              <a:pPr eaLnBrk="1" hangingPunct="1"/>
              <a:t>15</a:t>
            </a:fld>
            <a:endParaRPr lang="en-US" dirty="0">
              <a:latin typeface="Arial" charset="0"/>
            </a:endParaRPr>
          </a:p>
        </p:txBody>
      </p:sp>
      <p:sp>
        <p:nvSpPr>
          <p:cNvPr id="52229"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84501C0D-165D-4EC2-A391-B372BC2D9AF0}" type="slidenum">
              <a:rPr lang="en-US" sz="1200">
                <a:latin typeface="Arial" charset="0"/>
              </a:rPr>
              <a:pPr algn="r" eaLnBrk="1" hangingPunct="1"/>
              <a:t>15</a:t>
            </a:fld>
            <a:endParaRPr lang="en-US" sz="1200" dirty="0">
              <a:latin typeface="Arial" charset="0"/>
            </a:endParaRPr>
          </a:p>
        </p:txBody>
      </p:sp>
      <p:sp>
        <p:nvSpPr>
          <p:cNvPr id="52230" name="Rectangle 2"/>
          <p:cNvSpPr>
            <a:spLocks noRot="1" noChangeArrowheads="1" noTextEdit="1"/>
          </p:cNvSpPr>
          <p:nvPr>
            <p:ph type="sldImg"/>
          </p:nvPr>
        </p:nvSpPr>
        <p:spPr>
          <a:xfrm>
            <a:off x="1144588" y="685800"/>
            <a:ext cx="4570412" cy="3429000"/>
          </a:xfrm>
          <a:ln/>
        </p:spPr>
      </p:sp>
      <p:sp>
        <p:nvSpPr>
          <p:cNvPr id="52231" name="Rectangle 3"/>
          <p:cNvSpPr>
            <a:spLocks noGrp="1" noChangeArrowheads="1"/>
          </p:cNvSpPr>
          <p:nvPr>
            <p:ph type="body" idx="1"/>
          </p:nvPr>
        </p:nvSpPr>
        <p:spPr>
          <a:noFill/>
        </p:spPr>
        <p:txBody>
          <a:bodyPr lIns="91424" tIns="45712" rIns="91424" bIns="45712"/>
          <a:lstStyle/>
          <a:p>
            <a:pPr eaLnBrk="1" hangingPunct="1"/>
            <a:r>
              <a:rPr lang="en-US" sz="900" dirty="0" smtClean="0"/>
              <a:t>Dairy – some examples</a:t>
            </a:r>
            <a:r>
              <a:rPr lang="en-US" sz="900" baseline="0" dirty="0" smtClean="0"/>
              <a:t> are</a:t>
            </a:r>
            <a:endParaRPr lang="en-US" sz="9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t>Milk </a:t>
            </a:r>
            <a:r>
              <a:rPr lang="en-US" sz="900" i="1"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t>Cheese </a:t>
            </a:r>
            <a:r>
              <a:rPr lang="en-US" sz="900" i="1"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t>Yogurt </a:t>
            </a:r>
            <a:r>
              <a:rPr lang="en-US" sz="900" i="1" baseline="0" dirty="0" smtClean="0"/>
              <a:t>(CLICK)</a:t>
            </a:r>
          </a:p>
          <a:p>
            <a:pPr eaLnBrk="1" hangingPunct="1"/>
            <a:endParaRPr lang="en-US" sz="900" dirty="0" smtClean="0"/>
          </a:p>
          <a:p>
            <a:pPr eaLnBrk="1" hangingPunct="1"/>
            <a:endParaRPr lang="en-US" sz="9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44035"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44036"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6F309423-F008-4922-A0C1-7D59103876F4}" type="slidenum">
              <a:rPr lang="en-US">
                <a:latin typeface="Arial" charset="0"/>
              </a:rPr>
              <a:pPr eaLnBrk="1" hangingPunct="1"/>
              <a:t>16</a:t>
            </a:fld>
            <a:endParaRPr lang="en-US" dirty="0">
              <a:latin typeface="Arial" charset="0"/>
            </a:endParaRPr>
          </a:p>
        </p:txBody>
      </p:sp>
      <p:sp>
        <p:nvSpPr>
          <p:cNvPr id="44037"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F450AD85-32E6-48E0-8F88-4AAC85F52E66}" type="slidenum">
              <a:rPr lang="en-US" sz="1200">
                <a:latin typeface="Arial" charset="0"/>
              </a:rPr>
              <a:pPr algn="r" eaLnBrk="1" hangingPunct="1"/>
              <a:t>16</a:t>
            </a:fld>
            <a:endParaRPr lang="en-US" sz="1200" dirty="0">
              <a:latin typeface="Arial" charset="0"/>
            </a:endParaRPr>
          </a:p>
        </p:txBody>
      </p:sp>
      <p:sp>
        <p:nvSpPr>
          <p:cNvPr id="44038" name="Rectangle 2"/>
          <p:cNvSpPr>
            <a:spLocks noRot="1" noChangeArrowheads="1" noTextEdit="1"/>
          </p:cNvSpPr>
          <p:nvPr>
            <p:ph type="sldImg"/>
          </p:nvPr>
        </p:nvSpPr>
        <p:spPr>
          <a:xfrm>
            <a:off x="1144588" y="685800"/>
            <a:ext cx="4570412" cy="3429000"/>
          </a:xfrm>
          <a:ln/>
        </p:spPr>
      </p:sp>
      <p:sp>
        <p:nvSpPr>
          <p:cNvPr id="44039" name="Rectangle 3"/>
          <p:cNvSpPr>
            <a:spLocks noGrp="1" noChangeArrowheads="1"/>
          </p:cNvSpPr>
          <p:nvPr>
            <p:ph type="body" idx="1"/>
          </p:nvPr>
        </p:nvSpPr>
        <p:spPr>
          <a:noFill/>
        </p:spPr>
        <p:txBody>
          <a:bodyPr lIns="91424" tIns="45712" rIns="91424" bIns="45712"/>
          <a:lstStyle/>
          <a:p>
            <a:pPr eaLnBrk="1" hangingPunct="1"/>
            <a:r>
              <a:rPr lang="en-US" dirty="0" smtClean="0"/>
              <a:t>Can you trace</a:t>
            </a:r>
            <a:r>
              <a:rPr lang="en-US" baseline="0" dirty="0" smtClean="0"/>
              <a:t> the milk back to the soil?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Milk comes from what kind of animal??  That’s right </a:t>
            </a:r>
            <a:r>
              <a:rPr lang="en-US" i="1" baseline="0" dirty="0" smtClean="0"/>
              <a:t>(Click – Click ) </a:t>
            </a:r>
            <a:r>
              <a:rPr lang="en-US" baseline="0" dirty="0" smtClean="0"/>
              <a:t>a dairy cow! And dairy cows, just like Beef cows like to eat what??  </a:t>
            </a:r>
            <a:r>
              <a:rPr lang="en-US" i="1" baseline="0" dirty="0" smtClean="0"/>
              <a:t>(Click – Click ) </a:t>
            </a:r>
            <a:r>
              <a:rPr lang="en-US" baseline="0" dirty="0" smtClean="0"/>
              <a:t>hay!  Hay is grown in </a:t>
            </a:r>
            <a:r>
              <a:rPr lang="en-US" i="1" baseline="0" dirty="0" smtClean="0"/>
              <a:t>(Click – Click ) </a:t>
            </a:r>
            <a:r>
              <a:rPr lang="en-US" baseline="0" dirty="0" smtClean="0"/>
              <a:t>fields and harvested using a tractor, mower and hay rake!  The farmer has to </a:t>
            </a:r>
            <a:r>
              <a:rPr lang="en-US" i="1" baseline="0" dirty="0" smtClean="0"/>
              <a:t>(Click – Click ) </a:t>
            </a:r>
            <a:r>
              <a:rPr lang="en-US" baseline="0" dirty="0" smtClean="0"/>
              <a:t>plant alfalfa seeds to grow alfalfa hay.  And the seed has to grow in the ??? </a:t>
            </a:r>
            <a:r>
              <a:rPr lang="en-US" i="1" baseline="0" dirty="0" smtClean="0"/>
              <a:t>(Click – Click )  SOIL!</a:t>
            </a:r>
            <a:endParaRPr lang="en-US" baseline="0" dirty="0" smtClean="0"/>
          </a:p>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44035"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44036"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6F309423-F008-4922-A0C1-7D59103876F4}" type="slidenum">
              <a:rPr lang="en-US">
                <a:latin typeface="Arial" charset="0"/>
              </a:rPr>
              <a:pPr eaLnBrk="1" hangingPunct="1"/>
              <a:t>17</a:t>
            </a:fld>
            <a:endParaRPr lang="en-US" dirty="0">
              <a:latin typeface="Arial" charset="0"/>
            </a:endParaRPr>
          </a:p>
        </p:txBody>
      </p:sp>
      <p:sp>
        <p:nvSpPr>
          <p:cNvPr id="44037"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F450AD85-32E6-48E0-8F88-4AAC85F52E66}" type="slidenum">
              <a:rPr lang="en-US" sz="1200">
                <a:latin typeface="Arial" charset="0"/>
              </a:rPr>
              <a:pPr algn="r" eaLnBrk="1" hangingPunct="1"/>
              <a:t>17</a:t>
            </a:fld>
            <a:endParaRPr lang="en-US" sz="1200" dirty="0">
              <a:latin typeface="Arial" charset="0"/>
            </a:endParaRPr>
          </a:p>
        </p:txBody>
      </p:sp>
      <p:sp>
        <p:nvSpPr>
          <p:cNvPr id="44038" name="Rectangle 2"/>
          <p:cNvSpPr>
            <a:spLocks noRot="1" noChangeArrowheads="1" noTextEdit="1"/>
          </p:cNvSpPr>
          <p:nvPr>
            <p:ph type="sldImg"/>
          </p:nvPr>
        </p:nvSpPr>
        <p:spPr>
          <a:xfrm>
            <a:off x="1144588" y="685800"/>
            <a:ext cx="4570412" cy="3429000"/>
          </a:xfrm>
          <a:ln/>
        </p:spPr>
      </p:sp>
      <p:sp>
        <p:nvSpPr>
          <p:cNvPr id="44039" name="Rectangle 3"/>
          <p:cNvSpPr>
            <a:spLocks noGrp="1" noChangeArrowheads="1"/>
          </p:cNvSpPr>
          <p:nvPr>
            <p:ph type="body" idx="1"/>
          </p:nvPr>
        </p:nvSpPr>
        <p:spPr>
          <a:noFill/>
        </p:spPr>
        <p:txBody>
          <a:bodyPr lIns="91424" tIns="45712" rIns="91424" bIns="45712"/>
          <a:lstStyle/>
          <a:p>
            <a:pPr eaLnBrk="1" hangingPunct="1"/>
            <a:r>
              <a:rPr lang="en-US" dirty="0" smtClean="0"/>
              <a:t>What is one</a:t>
            </a:r>
            <a:r>
              <a:rPr lang="en-US" baseline="0" dirty="0" smtClean="0"/>
              <a:t> of your favorite school lunches?</a:t>
            </a:r>
          </a:p>
          <a:p>
            <a:pPr eaLnBrk="1" hangingPunct="1"/>
            <a:r>
              <a:rPr lang="en-US" baseline="0" dirty="0" smtClean="0"/>
              <a:t>Pick something we have not talked about and trace it back to the soil!</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45059"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45060"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BADE8DD9-F33D-4917-9447-5E01E1B2CE2F}" type="slidenum">
              <a:rPr lang="en-US">
                <a:latin typeface="Arial" charset="0"/>
              </a:rPr>
              <a:pPr eaLnBrk="1" hangingPunct="1"/>
              <a:t>18</a:t>
            </a:fld>
            <a:endParaRPr lang="en-US" dirty="0">
              <a:latin typeface="Arial" charset="0"/>
            </a:endParaRPr>
          </a:p>
        </p:txBody>
      </p:sp>
      <p:sp>
        <p:nvSpPr>
          <p:cNvPr id="45061"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39D228EA-BDB6-4AD4-AC43-598A02EC3D98}" type="slidenum">
              <a:rPr lang="en-US" sz="1200">
                <a:latin typeface="Arial" charset="0"/>
              </a:rPr>
              <a:pPr algn="r" eaLnBrk="1" hangingPunct="1"/>
              <a:t>18</a:t>
            </a:fld>
            <a:endParaRPr lang="en-US" sz="1200" dirty="0">
              <a:latin typeface="Arial" charset="0"/>
            </a:endParaRPr>
          </a:p>
        </p:txBody>
      </p:sp>
      <p:sp>
        <p:nvSpPr>
          <p:cNvPr id="45062" name="Rectangle 2"/>
          <p:cNvSpPr>
            <a:spLocks noRot="1" noChangeArrowheads="1" noTextEdit="1"/>
          </p:cNvSpPr>
          <p:nvPr>
            <p:ph type="sldImg"/>
          </p:nvPr>
        </p:nvSpPr>
        <p:spPr>
          <a:xfrm>
            <a:off x="1144588" y="685800"/>
            <a:ext cx="4570412" cy="3429000"/>
          </a:xfrm>
          <a:ln/>
        </p:spPr>
      </p:sp>
      <p:sp>
        <p:nvSpPr>
          <p:cNvPr id="45063" name="Rectangle 3"/>
          <p:cNvSpPr>
            <a:spLocks noGrp="1" noChangeArrowheads="1"/>
          </p:cNvSpPr>
          <p:nvPr>
            <p:ph type="body" idx="1"/>
          </p:nvPr>
        </p:nvSpPr>
        <p:spPr>
          <a:noFill/>
        </p:spPr>
        <p:txBody>
          <a:bodyPr lIns="91424" tIns="45712" rIns="91424" bIns="45712"/>
          <a:lstStyle/>
          <a:p>
            <a:pPr eaLnBrk="1" hangingPunct="1"/>
            <a:r>
              <a:rPr lang="en-US" dirty="0" smtClean="0"/>
              <a:t>Food products in your community.  </a:t>
            </a:r>
          </a:p>
          <a:p>
            <a:pPr eaLnBrk="1" hangingPunct="1"/>
            <a:r>
              <a:rPr lang="en-US" dirty="0" smtClean="0"/>
              <a:t>Is</a:t>
            </a:r>
            <a:r>
              <a:rPr lang="en-US" baseline="0" dirty="0" smtClean="0"/>
              <a:t> there any kind of food that grows near you?</a:t>
            </a:r>
          </a:p>
          <a:p>
            <a:pPr eaLnBrk="1" hangingPunct="1"/>
            <a:r>
              <a:rPr lang="en-US" baseline="0" dirty="0" smtClean="0"/>
              <a:t>Have you seen any these?</a:t>
            </a:r>
          </a:p>
          <a:p>
            <a:pPr eaLnBrk="1" hangingPunct="1"/>
            <a:r>
              <a:rPr lang="en-US" baseline="0" dirty="0" smtClean="0"/>
              <a:t>Apples?</a:t>
            </a:r>
          </a:p>
          <a:p>
            <a:pPr eaLnBrk="1" hangingPunct="1"/>
            <a:r>
              <a:rPr lang="en-US" baseline="0" dirty="0" smtClean="0"/>
              <a:t>Wheat?</a:t>
            </a:r>
          </a:p>
          <a:p>
            <a:pPr eaLnBrk="1" hangingPunct="1"/>
            <a:r>
              <a:rPr lang="en-US" baseline="0" dirty="0" smtClean="0"/>
              <a:t>Dairy Cows?</a:t>
            </a:r>
          </a:p>
          <a:p>
            <a:pPr eaLnBrk="1" hangingPunct="1"/>
            <a:r>
              <a:rPr lang="en-US" baseline="0" dirty="0" smtClean="0"/>
              <a:t>Vegetables?</a:t>
            </a:r>
          </a:p>
          <a:p>
            <a:pPr eaLnBrk="1" hangingPunct="1"/>
            <a:r>
              <a:rPr lang="en-US" baseline="0" dirty="0" smtClean="0"/>
              <a:t>Do you grow vegetables at your house?</a:t>
            </a:r>
          </a:p>
          <a:p>
            <a:pPr eaLnBrk="1" hangingPunct="1"/>
            <a:r>
              <a:rPr lang="en-US" baseline="0" dirty="0" smtClean="0"/>
              <a:t>	What kind?  </a:t>
            </a:r>
            <a:r>
              <a:rPr lang="en-US" i="1" baseline="0" dirty="0" smtClean="0"/>
              <a:t>(Take 3 answers)</a:t>
            </a:r>
          </a:p>
          <a:p>
            <a:pPr eaLnBrk="1" hangingPunct="1"/>
            <a:r>
              <a:rPr lang="en-US" i="1" baseline="0" dirty="0" smtClean="0"/>
              <a:t>Think of the food that you eat each day.  Each one of those foods has a connection to the soil.</a:t>
            </a:r>
          </a:p>
          <a:p>
            <a:pPr eaLnBrk="1" hangingPunct="1"/>
            <a:r>
              <a:rPr lang="en-US" i="1" baseline="0" dirty="0" smtClean="0"/>
              <a:t>** If time – trace each food back to the soil.  Can use photos  of typical food and put on front board and put their stages traced back to the soil.</a:t>
            </a:r>
            <a:endParaRPr lang="en-US" i="1"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Gardening is a great way to learn how food grows.  If you don’t have room for a garden – many people</a:t>
            </a:r>
            <a:r>
              <a:rPr lang="en-US" baseline="0" dirty="0" smtClean="0"/>
              <a:t> are </a:t>
            </a:r>
            <a:r>
              <a:rPr lang="en-US" i="1" baseline="0" dirty="0" smtClean="0"/>
              <a:t>(Click) </a:t>
            </a:r>
            <a:r>
              <a:rPr lang="en-US" baseline="0" dirty="0" smtClean="0"/>
              <a:t>designing edible landscaping around their homes or apartments.  Instead of flowers plants things you can eat!  (Click) You can even grow vegetables in containers.</a:t>
            </a:r>
            <a:endParaRPr lang="en-US" dirty="0"/>
          </a:p>
        </p:txBody>
      </p:sp>
      <p:sp>
        <p:nvSpPr>
          <p:cNvPr id="4" name="Slide Number Placeholder 3"/>
          <p:cNvSpPr>
            <a:spLocks noGrp="1"/>
          </p:cNvSpPr>
          <p:nvPr>
            <p:ph type="sldNum" sz="quarter" idx="10"/>
          </p:nvPr>
        </p:nvSpPr>
        <p:spPr/>
        <p:txBody>
          <a:bodyPr/>
          <a:lstStyle/>
          <a:p>
            <a:fld id="{DCBA11E5-B91C-44D3-A4C3-86ECF1902F23}" type="slidenum">
              <a:rPr lang="en-US" smtClean="0"/>
              <a:t>19</a:t>
            </a:fld>
            <a:endParaRPr lang="en-US" dirty="0"/>
          </a:p>
        </p:txBody>
      </p:sp>
    </p:spTree>
    <p:extLst>
      <p:ext uri="{BB962C8B-B14F-4D97-AF65-F5344CB8AC3E}">
        <p14:creationId xmlns:p14="http://schemas.microsoft.com/office/powerpoint/2010/main" val="655861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40963"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40964"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016AA6DD-24A6-425D-AB39-87E5A5C515F5}" type="slidenum">
              <a:rPr lang="en-US">
                <a:latin typeface="Arial" charset="0"/>
              </a:rPr>
              <a:pPr eaLnBrk="1" hangingPunct="1"/>
              <a:t>2</a:t>
            </a:fld>
            <a:endParaRPr lang="en-US" dirty="0">
              <a:latin typeface="Arial" charset="0"/>
            </a:endParaRPr>
          </a:p>
        </p:txBody>
      </p:sp>
      <p:sp>
        <p:nvSpPr>
          <p:cNvPr id="40965" name="Rectangle 2"/>
          <p:cNvSpPr>
            <a:spLocks noRot="1" noChangeArrowheads="1" noTextEdit="1"/>
          </p:cNvSpPr>
          <p:nvPr>
            <p:ph type="sldImg"/>
          </p:nvPr>
        </p:nvSpPr>
        <p:spPr>
          <a:ln/>
        </p:spPr>
      </p:sp>
      <p:sp>
        <p:nvSpPr>
          <p:cNvPr id="40966" name="Rectangle 3"/>
          <p:cNvSpPr>
            <a:spLocks noGrp="1" noChangeArrowheads="1"/>
          </p:cNvSpPr>
          <p:nvPr>
            <p:ph type="body" idx="1"/>
          </p:nvPr>
        </p:nvSpPr>
        <p:spPr>
          <a:noFill/>
        </p:spPr>
        <p:txBody>
          <a:bodyPr/>
          <a:lstStyle/>
          <a:p>
            <a:pPr marL="216233" indent="-216233"/>
            <a:r>
              <a:rPr lang="en-US" dirty="0" smtClean="0"/>
              <a:t>Soil to Spoon Is </a:t>
            </a:r>
            <a:r>
              <a:rPr lang="en-US" dirty="0" smtClean="0"/>
              <a:t>the theme for the </a:t>
            </a:r>
            <a:r>
              <a:rPr lang="en-US" dirty="0" smtClean="0"/>
              <a:t>2012</a:t>
            </a:r>
            <a:endParaRPr lang="en-US" dirty="0" smtClean="0"/>
          </a:p>
          <a:p>
            <a:pPr marL="216233" indent="-216233"/>
            <a:r>
              <a:rPr lang="en-US" dirty="0" smtClean="0"/>
              <a:t>National Association of Conservation Districts </a:t>
            </a:r>
            <a:r>
              <a:rPr lang="en-US" dirty="0" smtClean="0"/>
              <a:t>(NACD) poster </a:t>
            </a:r>
            <a:r>
              <a:rPr lang="en-US" dirty="0" smtClean="0"/>
              <a:t>contest.  It is also used for the </a:t>
            </a:r>
            <a:r>
              <a:rPr lang="en-US" dirty="0" smtClean="0"/>
              <a:t>57</a:t>
            </a:r>
            <a:r>
              <a:rPr lang="en-US" baseline="30000" dirty="0" smtClean="0"/>
              <a:t>th</a:t>
            </a:r>
            <a:r>
              <a:rPr lang="en-US" dirty="0" smtClean="0"/>
              <a:t> </a:t>
            </a:r>
            <a:r>
              <a:rPr lang="en-US" dirty="0" smtClean="0"/>
              <a:t>year of NACD Stewardship Week held the last Sunday in April to the first Sunday in May each year</a:t>
            </a:r>
            <a:r>
              <a:rPr lang="en-US" dirty="0" smtClean="0"/>
              <a:t>.</a:t>
            </a:r>
          </a:p>
          <a:p>
            <a:pPr marL="216233" indent="-216233"/>
            <a:r>
              <a:rPr lang="en-US" dirty="0" smtClean="0"/>
              <a:t>April 29-May 6, 2012.</a:t>
            </a:r>
          </a:p>
          <a:p>
            <a:pPr marL="216233" indent="-216233"/>
            <a:r>
              <a:rPr lang="en-US" dirty="0" smtClean="0"/>
              <a:t>The poster contest is co-sponsored</a:t>
            </a:r>
            <a:r>
              <a:rPr lang="en-US" baseline="0" dirty="0" smtClean="0"/>
              <a:t> by the National Association of Conservation Districts and the NACD Auxiliary – which is comprised of spouses of NACD leaders across the nation.</a:t>
            </a:r>
            <a:endParaRPr lang="en-US" dirty="0" smtClean="0"/>
          </a:p>
          <a:p>
            <a:pPr marL="216233" indent="-216233"/>
            <a:r>
              <a:rPr lang="en-US" dirty="0" smtClean="0"/>
              <a:t>What </a:t>
            </a:r>
            <a:r>
              <a:rPr lang="en-US" dirty="0" smtClean="0"/>
              <a:t>pictures </a:t>
            </a:r>
            <a:r>
              <a:rPr lang="en-US" dirty="0" smtClean="0"/>
              <a:t>did you see in </a:t>
            </a:r>
            <a:r>
              <a:rPr lang="en-US" dirty="0" smtClean="0"/>
              <a:t>the previous slide?</a:t>
            </a:r>
          </a:p>
          <a:p>
            <a:pPr marL="216233" indent="-216233">
              <a:buFontTx/>
              <a:buAutoNum type="arabicParenR"/>
            </a:pPr>
            <a:endParaRPr lang="en-US" dirty="0" smtClean="0"/>
          </a:p>
          <a:p>
            <a:pPr marL="216233" indent="-216233"/>
            <a:r>
              <a:rPr lang="en-US" dirty="0" smtClean="0"/>
              <a:t>What are the importance of each of the photos?</a:t>
            </a:r>
          </a:p>
          <a:p>
            <a:pPr marL="216233" indent="-216233"/>
            <a:r>
              <a:rPr lang="en-US" dirty="0" smtClean="0"/>
              <a:t>1- combine</a:t>
            </a:r>
            <a:r>
              <a:rPr lang="en-US" baseline="0" dirty="0" smtClean="0"/>
              <a:t> – harvesting crop to make into food product</a:t>
            </a:r>
          </a:p>
          <a:p>
            <a:pPr marL="216233" indent="-216233"/>
            <a:r>
              <a:rPr lang="en-US" baseline="0" dirty="0" smtClean="0"/>
              <a:t>2 – Pig – food product for those who like pork products</a:t>
            </a:r>
          </a:p>
          <a:p>
            <a:pPr marL="216233" indent="-216233"/>
            <a:r>
              <a:rPr lang="en-US" baseline="0" dirty="0" smtClean="0"/>
              <a:t>3 – Egg – Egg from chickens used for breakfast or in cookies and cakes and other products</a:t>
            </a:r>
          </a:p>
          <a:p>
            <a:pPr marL="216233" indent="-216233"/>
            <a:r>
              <a:rPr lang="en-US" baseline="0" dirty="0" smtClean="0"/>
              <a:t>4 – Bake Potato – grown in the soil and used with a variety of meal </a:t>
            </a:r>
          </a:p>
          <a:p>
            <a:pPr marL="216233" indent="-216233"/>
            <a:r>
              <a:rPr lang="en-US" baseline="0" dirty="0" smtClean="0"/>
              <a:t>5 – Bowl of fruit – part of the food group we need each day</a:t>
            </a:r>
          </a:p>
          <a:p>
            <a:pPr marL="216233" indent="-216233"/>
            <a:r>
              <a:rPr lang="en-US" baseline="0" dirty="0" smtClean="0"/>
              <a:t>6 – Cheese made from milk from a dairy cow</a:t>
            </a:r>
          </a:p>
          <a:p>
            <a:pPr marL="216233" indent="-216233"/>
            <a:r>
              <a:rPr lang="en-US" baseline="0" dirty="0" smtClean="0"/>
              <a:t>7 – Milk, orange and tomato in bag from store</a:t>
            </a:r>
          </a:p>
          <a:p>
            <a:pPr marL="216233" indent="-216233"/>
            <a:r>
              <a:rPr lang="en-US" baseline="0" dirty="0" smtClean="0"/>
              <a:t>8 – Plant growing in soil to be harvested to make food products</a:t>
            </a:r>
          </a:p>
          <a:p>
            <a:pPr marL="216233" indent="-216233"/>
            <a:r>
              <a:rPr lang="en-US" baseline="0" dirty="0" smtClean="0"/>
              <a:t>9 – Dairy cows each grass which grows in the soil – Dairy cows produce milk to make cheese, milk, ice cream and a variety of other products.</a:t>
            </a: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48131"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48132"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31E72828-7DAD-4BF4-AABA-586D3257B45C}" type="slidenum">
              <a:rPr lang="en-US">
                <a:latin typeface="Arial" charset="0"/>
              </a:rPr>
              <a:pPr eaLnBrk="1" hangingPunct="1"/>
              <a:t>20</a:t>
            </a:fld>
            <a:endParaRPr lang="en-US" dirty="0">
              <a:latin typeface="Arial" charset="0"/>
            </a:endParaRPr>
          </a:p>
        </p:txBody>
      </p:sp>
      <p:sp>
        <p:nvSpPr>
          <p:cNvPr id="48133" name="Rectangle 2"/>
          <p:cNvSpPr>
            <a:spLocks noRot="1" noChangeArrowheads="1" noTextEdit="1"/>
          </p:cNvSpPr>
          <p:nvPr>
            <p:ph type="sldImg"/>
          </p:nvPr>
        </p:nvSpPr>
        <p:spPr>
          <a:ln/>
        </p:spPr>
      </p:sp>
      <p:sp>
        <p:nvSpPr>
          <p:cNvPr id="48134" name="Rectangle 3"/>
          <p:cNvSpPr>
            <a:spLocks noGrp="1" noChangeArrowheads="1"/>
          </p:cNvSpPr>
          <p:nvPr>
            <p:ph type="body" idx="1"/>
          </p:nvPr>
        </p:nvSpPr>
        <p:spPr>
          <a:noFill/>
        </p:spPr>
        <p:txBody>
          <a:bodyPr/>
          <a:lstStyle/>
          <a:p>
            <a:pPr eaLnBrk="1" hangingPunct="1"/>
            <a:r>
              <a:rPr lang="en-US" dirty="0" smtClean="0"/>
              <a:t>We have talked about how important</a:t>
            </a:r>
            <a:r>
              <a:rPr lang="en-US" baseline="0" dirty="0" smtClean="0"/>
              <a:t> soil is to producing the food you eat each day.  Farmers and Ranchers take great care of the soil so that we can eat everyday.  One way is to have conservation practices to keep the soil in place so that it does not wash away when it rains or too windy.</a:t>
            </a:r>
          </a:p>
          <a:p>
            <a:pPr eaLnBrk="1" hangingPunct="1"/>
            <a:r>
              <a:rPr lang="en-US" baseline="0" dirty="0" smtClean="0"/>
              <a:t>These are called Best Management Practices.  Some Best Management practices are:  Windbreak, Grass Waterway and Buffer Strip.</a:t>
            </a:r>
          </a:p>
          <a:p>
            <a:pPr eaLnBrk="1" hangingPunct="1"/>
            <a:r>
              <a:rPr lang="en-US" baseline="0" dirty="0" smtClean="0"/>
              <a:t>(</a:t>
            </a:r>
            <a:r>
              <a:rPr lang="en-US" i="1" baseline="0" dirty="0" smtClean="0"/>
              <a:t>discuss each one and add additional ones that are part of your area if you wish)</a:t>
            </a: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51203"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51204"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A2C297B6-CC6A-4894-B308-61C0802FA7EC}" type="slidenum">
              <a:rPr lang="en-US">
                <a:latin typeface="Arial" charset="0"/>
              </a:rPr>
              <a:pPr eaLnBrk="1" hangingPunct="1"/>
              <a:t>21</a:t>
            </a:fld>
            <a:endParaRPr lang="en-US" dirty="0">
              <a:latin typeface="Arial" charset="0"/>
            </a:endParaRPr>
          </a:p>
        </p:txBody>
      </p:sp>
      <p:sp>
        <p:nvSpPr>
          <p:cNvPr id="51205"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E1E7C466-EC70-44BA-9EED-D0D33DBFB9B1}" type="slidenum">
              <a:rPr lang="en-US" sz="1200">
                <a:latin typeface="Arial" charset="0"/>
              </a:rPr>
              <a:pPr algn="r" eaLnBrk="1" hangingPunct="1"/>
              <a:t>21</a:t>
            </a:fld>
            <a:endParaRPr lang="en-US" sz="1200" dirty="0">
              <a:latin typeface="Arial" charset="0"/>
            </a:endParaRPr>
          </a:p>
        </p:txBody>
      </p:sp>
      <p:sp>
        <p:nvSpPr>
          <p:cNvPr id="51206" name="Rectangle 2"/>
          <p:cNvSpPr>
            <a:spLocks noRot="1" noChangeArrowheads="1" noTextEdit="1"/>
          </p:cNvSpPr>
          <p:nvPr>
            <p:ph type="sldImg"/>
          </p:nvPr>
        </p:nvSpPr>
        <p:spPr>
          <a:xfrm>
            <a:off x="1144588" y="685800"/>
            <a:ext cx="4570412" cy="3429000"/>
          </a:xfrm>
          <a:ln/>
        </p:spPr>
      </p:sp>
      <p:sp>
        <p:nvSpPr>
          <p:cNvPr id="51207" name="Rectangle 3"/>
          <p:cNvSpPr>
            <a:spLocks noGrp="1" noChangeArrowheads="1"/>
          </p:cNvSpPr>
          <p:nvPr>
            <p:ph type="body" idx="1"/>
          </p:nvPr>
        </p:nvSpPr>
        <p:spPr>
          <a:noFill/>
        </p:spPr>
        <p:txBody>
          <a:bodyPr lIns="91424" tIns="45712" rIns="91424" bIns="45712"/>
          <a:lstStyle/>
          <a:p>
            <a:pPr eaLnBrk="1" hangingPunct="1">
              <a:lnSpc>
                <a:spcPct val="80000"/>
              </a:lnSpc>
            </a:pPr>
            <a:r>
              <a:rPr lang="en-US" sz="800" dirty="0" smtClean="0"/>
              <a:t>What kinds of careers are related to food production and conservation of the land?</a:t>
            </a:r>
          </a:p>
          <a:p>
            <a:pPr eaLnBrk="1" hangingPunct="1">
              <a:lnSpc>
                <a:spcPct val="80000"/>
              </a:lnSpc>
            </a:pPr>
            <a:r>
              <a:rPr lang="en-US" sz="800" dirty="0" smtClean="0"/>
              <a:t>The</a:t>
            </a:r>
            <a:r>
              <a:rPr lang="en-US" sz="800" baseline="0" dirty="0" smtClean="0"/>
              <a:t> list is very long!  Here are a few</a:t>
            </a:r>
          </a:p>
          <a:p>
            <a:pPr marL="228600" indent="-228600" eaLnBrk="1" hangingPunct="1">
              <a:lnSpc>
                <a:spcPct val="80000"/>
              </a:lnSpc>
              <a:buAutoNum type="arabicParenR"/>
            </a:pPr>
            <a:r>
              <a:rPr lang="en-US" sz="800" baseline="0" dirty="0" smtClean="0"/>
              <a:t>Farmer</a:t>
            </a:r>
          </a:p>
          <a:p>
            <a:pPr marL="228600" indent="-228600" eaLnBrk="1" hangingPunct="1">
              <a:lnSpc>
                <a:spcPct val="80000"/>
              </a:lnSpc>
              <a:buAutoNum type="arabicParenR"/>
            </a:pPr>
            <a:r>
              <a:rPr lang="en-US" sz="800" baseline="0" dirty="0" smtClean="0"/>
              <a:t>Rancher</a:t>
            </a:r>
          </a:p>
          <a:p>
            <a:pPr marL="228600" indent="-228600" eaLnBrk="1" hangingPunct="1">
              <a:lnSpc>
                <a:spcPct val="80000"/>
              </a:lnSpc>
              <a:buAutoNum type="arabicParenR"/>
            </a:pPr>
            <a:r>
              <a:rPr lang="en-US" sz="800" baseline="0" dirty="0" smtClean="0"/>
              <a:t>Chef</a:t>
            </a:r>
          </a:p>
          <a:p>
            <a:pPr marL="228600" indent="-228600" eaLnBrk="1" hangingPunct="1">
              <a:lnSpc>
                <a:spcPct val="80000"/>
              </a:lnSpc>
              <a:buAutoNum type="arabicParenR"/>
            </a:pPr>
            <a:r>
              <a:rPr lang="en-US" sz="800" baseline="0" dirty="0" smtClean="0"/>
              <a:t>Truck Driver</a:t>
            </a:r>
          </a:p>
          <a:p>
            <a:pPr marL="228600" indent="-228600" eaLnBrk="1" hangingPunct="1">
              <a:lnSpc>
                <a:spcPct val="80000"/>
              </a:lnSpc>
              <a:buAutoNum type="arabicParenR"/>
            </a:pPr>
            <a:r>
              <a:rPr lang="en-US" sz="800" baseline="0" dirty="0" smtClean="0"/>
              <a:t>Soil Scientist</a:t>
            </a:r>
          </a:p>
          <a:p>
            <a:pPr marL="228600" indent="-228600" eaLnBrk="1" hangingPunct="1">
              <a:lnSpc>
                <a:spcPct val="80000"/>
              </a:lnSpc>
              <a:buAutoNum type="arabicParenR"/>
            </a:pPr>
            <a:r>
              <a:rPr lang="en-US" sz="800" baseline="0" dirty="0" smtClean="0"/>
              <a:t>Conservation Plan designer</a:t>
            </a:r>
          </a:p>
          <a:p>
            <a:pPr marL="0" indent="0" eaLnBrk="1" hangingPunct="1">
              <a:lnSpc>
                <a:spcPct val="80000"/>
              </a:lnSpc>
              <a:buNone/>
            </a:pPr>
            <a:r>
              <a:rPr lang="en-US" sz="800" i="1" baseline="0" dirty="0" smtClean="0"/>
              <a:t>(Add additional if you wish)</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49155"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49156"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F55CAFA7-37B9-4A5E-BCA1-1A4410C4ABEF}" type="slidenum">
              <a:rPr lang="en-US">
                <a:latin typeface="Arial" charset="0"/>
              </a:rPr>
              <a:pPr eaLnBrk="1" hangingPunct="1"/>
              <a:t>22</a:t>
            </a:fld>
            <a:endParaRPr lang="en-US" dirty="0">
              <a:latin typeface="Arial" charset="0"/>
            </a:endParaRPr>
          </a:p>
        </p:txBody>
      </p:sp>
      <p:sp>
        <p:nvSpPr>
          <p:cNvPr id="49157"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F71A2AB8-7908-4C8D-AF3B-1C6FE36F864F}" type="slidenum">
              <a:rPr lang="en-US" sz="1200">
                <a:latin typeface="Arial" charset="0"/>
              </a:rPr>
              <a:pPr algn="r" eaLnBrk="1" hangingPunct="1"/>
              <a:t>22</a:t>
            </a:fld>
            <a:endParaRPr lang="en-US" sz="1200" dirty="0">
              <a:latin typeface="Arial" charset="0"/>
            </a:endParaRPr>
          </a:p>
        </p:txBody>
      </p:sp>
      <p:sp>
        <p:nvSpPr>
          <p:cNvPr id="49158" name="Rectangle 2"/>
          <p:cNvSpPr>
            <a:spLocks noRot="1" noChangeArrowheads="1" noTextEdit="1"/>
          </p:cNvSpPr>
          <p:nvPr>
            <p:ph type="sldImg"/>
          </p:nvPr>
        </p:nvSpPr>
        <p:spPr>
          <a:xfrm>
            <a:off x="1144588" y="685800"/>
            <a:ext cx="4570412" cy="3429000"/>
          </a:xfrm>
          <a:ln/>
        </p:spPr>
      </p:sp>
      <p:sp>
        <p:nvSpPr>
          <p:cNvPr id="49159" name="Rectangle 3"/>
          <p:cNvSpPr>
            <a:spLocks noGrp="1" noChangeArrowheads="1"/>
          </p:cNvSpPr>
          <p:nvPr>
            <p:ph type="body" idx="1"/>
          </p:nvPr>
        </p:nvSpPr>
        <p:spPr>
          <a:noFill/>
        </p:spPr>
        <p:txBody>
          <a:bodyPr lIns="91424" tIns="45712" rIns="91424" bIns="45712"/>
          <a:lstStyle/>
          <a:p>
            <a:pPr eaLnBrk="1" hangingPunct="1">
              <a:defRPr/>
            </a:pPr>
            <a:r>
              <a:rPr lang="en-US" dirty="0" smtClean="0"/>
              <a:t>ADD PICTURES FROM YOUR COMMUNITY</a:t>
            </a:r>
          </a:p>
          <a:p>
            <a:pPr eaLnBrk="1" hangingPunct="1">
              <a:defRPr/>
            </a:pPr>
            <a:r>
              <a:rPr lang="en-US" dirty="0" smtClean="0"/>
              <a:t>Examples:</a:t>
            </a:r>
          </a:p>
          <a:p>
            <a:pPr eaLnBrk="1" hangingPunct="1">
              <a:defRPr/>
            </a:pPr>
            <a:r>
              <a:rPr lang="en-US" dirty="0" smtClean="0"/>
              <a:t>Master Gardener or Junior Master Gardner programs, local farmers and ranchers, food processing business. Grain elevators, meat markets, etc.</a:t>
            </a:r>
          </a:p>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50179"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50180"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6A5C5AD4-0248-49B9-B600-3436699DC924}" type="slidenum">
              <a:rPr lang="en-US">
                <a:latin typeface="Arial" charset="0"/>
              </a:rPr>
              <a:pPr eaLnBrk="1" hangingPunct="1"/>
              <a:t>23</a:t>
            </a:fld>
            <a:endParaRPr lang="en-US" dirty="0">
              <a:latin typeface="Arial" charset="0"/>
            </a:endParaRPr>
          </a:p>
        </p:txBody>
      </p:sp>
      <p:sp>
        <p:nvSpPr>
          <p:cNvPr id="50181"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22D60062-4CE3-4DFA-BD47-1ED5F63AA29D}" type="slidenum">
              <a:rPr lang="en-US" sz="1200">
                <a:latin typeface="Arial" charset="0"/>
              </a:rPr>
              <a:pPr algn="r" eaLnBrk="1" hangingPunct="1"/>
              <a:t>23</a:t>
            </a:fld>
            <a:endParaRPr lang="en-US" sz="1200" dirty="0">
              <a:latin typeface="Arial" charset="0"/>
            </a:endParaRPr>
          </a:p>
        </p:txBody>
      </p:sp>
      <p:sp>
        <p:nvSpPr>
          <p:cNvPr id="50182" name="Rectangle 2"/>
          <p:cNvSpPr>
            <a:spLocks noRot="1" noChangeArrowheads="1" noTextEdit="1"/>
          </p:cNvSpPr>
          <p:nvPr>
            <p:ph type="sldImg"/>
          </p:nvPr>
        </p:nvSpPr>
        <p:spPr>
          <a:xfrm>
            <a:off x="1144588" y="685800"/>
            <a:ext cx="4570412" cy="3429000"/>
          </a:xfrm>
          <a:ln/>
        </p:spPr>
      </p:sp>
      <p:sp>
        <p:nvSpPr>
          <p:cNvPr id="50183" name="Rectangle 3"/>
          <p:cNvSpPr>
            <a:spLocks noGrp="1" noChangeArrowheads="1"/>
          </p:cNvSpPr>
          <p:nvPr>
            <p:ph type="body" idx="1"/>
          </p:nvPr>
        </p:nvSpPr>
        <p:spPr>
          <a:noFill/>
        </p:spPr>
        <p:txBody>
          <a:bodyPr lIns="91424" tIns="45712" rIns="91424" bIns="45712"/>
          <a:lstStyle/>
          <a:p>
            <a:pPr eaLnBrk="1" hangingPunct="1"/>
            <a:r>
              <a:rPr lang="en-US" sz="1200" dirty="0" smtClean="0"/>
              <a:t>What can you do to learn more about where your food comes from?</a:t>
            </a:r>
          </a:p>
          <a:p>
            <a:pPr marL="228600" indent="-228600" eaLnBrk="1" hangingPunct="1">
              <a:buAutoNum type="arabicParenR"/>
            </a:pPr>
            <a:r>
              <a:rPr lang="en-US" sz="1200" dirty="0" smtClean="0"/>
              <a:t>Talk to people in your community who are farmers or ranchers.</a:t>
            </a:r>
          </a:p>
          <a:p>
            <a:pPr marL="228600" indent="-228600" eaLnBrk="1" hangingPunct="1">
              <a:buAutoNum type="arabicParenR"/>
            </a:pPr>
            <a:r>
              <a:rPr lang="en-US" sz="1200" dirty="0" smtClean="0"/>
              <a:t>Talk</a:t>
            </a:r>
            <a:r>
              <a:rPr lang="en-US" sz="1200" baseline="0" dirty="0" smtClean="0"/>
              <a:t> to people who study soils. </a:t>
            </a:r>
          </a:p>
          <a:p>
            <a:pPr marL="228600" indent="-228600" eaLnBrk="1" hangingPunct="1">
              <a:buAutoNum type="arabicParenR"/>
            </a:pPr>
            <a:r>
              <a:rPr lang="en-US" sz="1200" baseline="0" dirty="0" smtClean="0"/>
              <a:t>Talk to FFA members who study for livestock judging or soil judging or other agri-science topics.</a:t>
            </a:r>
          </a:p>
          <a:p>
            <a:pPr marL="228600" indent="-228600" eaLnBrk="1" hangingPunct="1">
              <a:buAutoNum type="arabicParenR"/>
            </a:pPr>
            <a:r>
              <a:rPr lang="en-US" sz="1200" baseline="0" dirty="0" smtClean="0"/>
              <a:t>Research topics about where your food comes from.</a:t>
            </a:r>
          </a:p>
          <a:p>
            <a:pPr marL="228600" indent="-228600" eaLnBrk="1" hangingPunct="1">
              <a:buAutoNum type="arabicParenR"/>
            </a:pPr>
            <a:r>
              <a:rPr lang="en-US" sz="1200" baseline="0" dirty="0" smtClean="0"/>
              <a:t>Talk to people who garden in your community.</a:t>
            </a: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53251"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53252"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F1DF9437-300E-45C9-843C-5099D0D30D40}" type="slidenum">
              <a:rPr lang="en-US">
                <a:latin typeface="Arial" charset="0"/>
              </a:rPr>
              <a:pPr eaLnBrk="1" hangingPunct="1"/>
              <a:t>24</a:t>
            </a:fld>
            <a:endParaRPr lang="en-US" dirty="0">
              <a:latin typeface="Arial" charset="0"/>
            </a:endParaRPr>
          </a:p>
        </p:txBody>
      </p:sp>
      <p:sp>
        <p:nvSpPr>
          <p:cNvPr id="53253"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6E380CC2-1106-45F0-9232-D66215695311}" type="slidenum">
              <a:rPr lang="en-US" sz="1200">
                <a:latin typeface="Arial" charset="0"/>
              </a:rPr>
              <a:pPr algn="r" eaLnBrk="1" hangingPunct="1"/>
              <a:t>24</a:t>
            </a:fld>
            <a:endParaRPr lang="en-US" sz="1200" dirty="0">
              <a:latin typeface="Arial" charset="0"/>
            </a:endParaRPr>
          </a:p>
        </p:txBody>
      </p:sp>
      <p:sp>
        <p:nvSpPr>
          <p:cNvPr id="53254" name="Rectangle 2"/>
          <p:cNvSpPr>
            <a:spLocks noRot="1" noChangeArrowheads="1" noTextEdit="1"/>
          </p:cNvSpPr>
          <p:nvPr>
            <p:ph type="sldImg"/>
          </p:nvPr>
        </p:nvSpPr>
        <p:spPr>
          <a:xfrm>
            <a:off x="1144588" y="685800"/>
            <a:ext cx="4570412" cy="3429000"/>
          </a:xfrm>
          <a:ln/>
        </p:spPr>
      </p:sp>
      <p:sp>
        <p:nvSpPr>
          <p:cNvPr id="53255" name="Rectangle 3"/>
          <p:cNvSpPr>
            <a:spLocks noGrp="1" noChangeArrowheads="1"/>
          </p:cNvSpPr>
          <p:nvPr>
            <p:ph type="body" idx="1"/>
          </p:nvPr>
        </p:nvSpPr>
        <p:spPr>
          <a:noFill/>
        </p:spPr>
        <p:txBody>
          <a:bodyPr lIns="91424" tIns="45712" rIns="91424" bIns="45712"/>
          <a:lstStyle/>
          <a:p>
            <a:pPr eaLnBrk="1" hangingPunct="1"/>
            <a:r>
              <a:rPr lang="en-US" sz="1200" dirty="0" smtClean="0"/>
              <a:t>2012 </a:t>
            </a:r>
            <a:br>
              <a:rPr lang="en-US" sz="1200" dirty="0" smtClean="0"/>
            </a:br>
            <a:r>
              <a:rPr lang="en-US" sz="1600" dirty="0" smtClean="0"/>
              <a:t>Soil to Spoon</a:t>
            </a:r>
            <a:br>
              <a:rPr lang="en-US" sz="1600" dirty="0" smtClean="0"/>
            </a:br>
            <a:r>
              <a:rPr lang="en-US" sz="1200" dirty="0" smtClean="0"/>
              <a:t>POSTER </a:t>
            </a:r>
            <a:br>
              <a:rPr lang="en-US" sz="1200" dirty="0" smtClean="0"/>
            </a:br>
            <a:r>
              <a:rPr lang="en-US" sz="1200" dirty="0" smtClean="0"/>
              <a:t>CONTEST</a:t>
            </a:r>
          </a:p>
          <a:p>
            <a:pPr eaLnBrk="1" hangingPunct="1"/>
            <a:r>
              <a:rPr lang="en-US" dirty="0" smtClean="0"/>
              <a:t>National </a:t>
            </a:r>
            <a:r>
              <a:rPr lang="en-US" dirty="0" smtClean="0"/>
              <a:t>NACD Poster Contest Sponsored by </a:t>
            </a:r>
          </a:p>
          <a:p>
            <a:pPr eaLnBrk="1" hangingPunct="1"/>
            <a:r>
              <a:rPr lang="en-US" dirty="0" smtClean="0"/>
              <a:t>NACD and NACD Auxiliary</a:t>
            </a:r>
          </a:p>
          <a:p>
            <a:pPr eaLnBrk="1" hangingPunct="1"/>
            <a:r>
              <a:rPr lang="en-US" dirty="0" smtClean="0"/>
              <a:t>Your local poster contest is sponsored by: ____</a:t>
            </a:r>
          </a:p>
          <a:p>
            <a:pPr eaLnBrk="1" hangingPunct="1"/>
            <a:r>
              <a:rPr lang="en-US" dirty="0" smtClean="0"/>
              <a:t>Prize money _______</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54275"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54276"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47C158A4-5CAB-4FCF-A93C-713109DB174C}" type="slidenum">
              <a:rPr lang="en-US">
                <a:latin typeface="Arial" charset="0"/>
              </a:rPr>
              <a:pPr eaLnBrk="1" hangingPunct="1"/>
              <a:t>25</a:t>
            </a:fld>
            <a:endParaRPr lang="en-US" dirty="0">
              <a:latin typeface="Arial" charset="0"/>
            </a:endParaRPr>
          </a:p>
        </p:txBody>
      </p:sp>
      <p:sp>
        <p:nvSpPr>
          <p:cNvPr id="54277"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1F83F3C4-D7F3-4CB7-89EC-A7C3910A8CA4}" type="slidenum">
              <a:rPr lang="en-US" sz="1200">
                <a:latin typeface="Arial" charset="0"/>
              </a:rPr>
              <a:pPr algn="r" eaLnBrk="1" hangingPunct="1"/>
              <a:t>25</a:t>
            </a:fld>
            <a:endParaRPr lang="en-US" sz="1200" dirty="0">
              <a:latin typeface="Arial" charset="0"/>
            </a:endParaRPr>
          </a:p>
        </p:txBody>
      </p:sp>
      <p:sp>
        <p:nvSpPr>
          <p:cNvPr id="54278" name="Rectangle 2"/>
          <p:cNvSpPr>
            <a:spLocks noRot="1" noChangeArrowheads="1" noTextEdit="1"/>
          </p:cNvSpPr>
          <p:nvPr>
            <p:ph type="sldImg"/>
          </p:nvPr>
        </p:nvSpPr>
        <p:spPr>
          <a:xfrm>
            <a:off x="1144588" y="685800"/>
            <a:ext cx="4570412" cy="3429000"/>
          </a:xfrm>
          <a:ln/>
        </p:spPr>
      </p:sp>
      <p:sp>
        <p:nvSpPr>
          <p:cNvPr id="54279" name="Rectangle 3"/>
          <p:cNvSpPr>
            <a:spLocks noGrp="1" noChangeArrowheads="1"/>
          </p:cNvSpPr>
          <p:nvPr>
            <p:ph type="body" idx="1"/>
          </p:nvPr>
        </p:nvSpPr>
        <p:spPr>
          <a:noFill/>
        </p:spPr>
        <p:txBody>
          <a:bodyPr lIns="91424" tIns="45712" rIns="91424" bIns="45712"/>
          <a:lstStyle/>
          <a:p>
            <a:pPr eaLnBrk="1" hangingPunct="1"/>
            <a:r>
              <a:rPr lang="en-US" b="1" dirty="0" smtClean="0"/>
              <a:t>2009 Categories</a:t>
            </a:r>
          </a:p>
          <a:p>
            <a:pPr eaLnBrk="1" hangingPunct="1"/>
            <a:r>
              <a:rPr lang="en-US" dirty="0" smtClean="0"/>
              <a:t>Grades K-1 </a:t>
            </a:r>
          </a:p>
          <a:p>
            <a:pPr eaLnBrk="1" hangingPunct="1"/>
            <a:r>
              <a:rPr lang="en-US" dirty="0" smtClean="0"/>
              <a:t>Grades 2-3 </a:t>
            </a:r>
          </a:p>
          <a:p>
            <a:pPr eaLnBrk="1" hangingPunct="1"/>
            <a:r>
              <a:rPr lang="en-US" dirty="0" smtClean="0"/>
              <a:t>Grades 4-6 </a:t>
            </a:r>
          </a:p>
          <a:p>
            <a:pPr eaLnBrk="1" hangingPunct="1"/>
            <a:r>
              <a:rPr lang="en-US" dirty="0" smtClean="0"/>
              <a:t>Grades 7-9 </a:t>
            </a:r>
          </a:p>
          <a:p>
            <a:pPr eaLnBrk="1" hangingPunct="1"/>
            <a:r>
              <a:rPr lang="en-US" dirty="0" smtClean="0"/>
              <a:t>Grades 10-12 </a:t>
            </a:r>
          </a:p>
          <a:p>
            <a:pPr eaLnBrk="1" hangingPunct="1"/>
            <a:endParaRPr lang="en-US" dirty="0" smtClean="0"/>
          </a:p>
          <a:p>
            <a:pPr eaLnBrk="1" hangingPunct="1"/>
            <a:r>
              <a:rPr lang="en-US" dirty="0" smtClean="0"/>
              <a:t>(Update if your district or state contest is different)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55299"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55300"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5EC37992-4EE4-4FC3-B48D-BA2C8B1E3162}" type="slidenum">
              <a:rPr lang="en-US">
                <a:latin typeface="Arial" charset="0"/>
              </a:rPr>
              <a:pPr eaLnBrk="1" hangingPunct="1"/>
              <a:t>26</a:t>
            </a:fld>
            <a:endParaRPr lang="en-US" dirty="0">
              <a:latin typeface="Arial" charset="0"/>
            </a:endParaRPr>
          </a:p>
        </p:txBody>
      </p:sp>
      <p:sp>
        <p:nvSpPr>
          <p:cNvPr id="55301"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BF8E1CCA-4DA6-4780-9CE1-55E8F9AB328A}" type="slidenum">
              <a:rPr lang="en-US" sz="1200">
                <a:latin typeface="Arial" charset="0"/>
              </a:rPr>
              <a:pPr algn="r" eaLnBrk="1" hangingPunct="1"/>
              <a:t>26</a:t>
            </a:fld>
            <a:endParaRPr lang="en-US" sz="1200" dirty="0">
              <a:latin typeface="Arial" charset="0"/>
            </a:endParaRPr>
          </a:p>
        </p:txBody>
      </p:sp>
      <p:sp>
        <p:nvSpPr>
          <p:cNvPr id="55302" name="Rectangle 2"/>
          <p:cNvSpPr>
            <a:spLocks noRot="1" noChangeArrowheads="1" noTextEdit="1"/>
          </p:cNvSpPr>
          <p:nvPr>
            <p:ph type="sldImg"/>
          </p:nvPr>
        </p:nvSpPr>
        <p:spPr>
          <a:xfrm>
            <a:off x="1144588" y="685800"/>
            <a:ext cx="4570412" cy="3429000"/>
          </a:xfrm>
          <a:ln/>
        </p:spPr>
      </p:sp>
      <p:sp>
        <p:nvSpPr>
          <p:cNvPr id="55303" name="Rectangle 3"/>
          <p:cNvSpPr>
            <a:spLocks noGrp="1" noChangeArrowheads="1"/>
          </p:cNvSpPr>
          <p:nvPr>
            <p:ph type="body" idx="1"/>
          </p:nvPr>
        </p:nvSpPr>
        <p:spPr>
          <a:noFill/>
        </p:spPr>
        <p:txBody>
          <a:bodyPr lIns="91424" tIns="45712" rIns="91424" bIns="45712"/>
          <a:lstStyle/>
          <a:p>
            <a:pPr algn="l">
              <a:defRPr/>
            </a:pPr>
            <a:r>
              <a:rPr lang="en-US" sz="1600" b="1" dirty="0" smtClean="0">
                <a:solidFill>
                  <a:schemeClr val="tx2"/>
                </a:solidFill>
                <a:effectLst>
                  <a:outerShdw blurRad="38100" dist="38100" dir="2700000" algn="tl">
                    <a:srgbClr val="000000"/>
                  </a:outerShdw>
                </a:effectLst>
              </a:rPr>
              <a:t>Theme Title for Your Poster</a:t>
            </a:r>
            <a:r>
              <a:rPr lang="en-US" sz="1600" b="1" dirty="0" smtClean="0">
                <a:effectLst>
                  <a:outerShdw blurRad="38100" dist="38100" dir="2700000" algn="tl">
                    <a:srgbClr val="000000"/>
                  </a:outerShdw>
                </a:effectLst>
              </a:rPr>
              <a:t> </a:t>
            </a:r>
          </a:p>
          <a:p>
            <a:pPr algn="l">
              <a:defRPr/>
            </a:pPr>
            <a:r>
              <a:rPr lang="en-US" sz="1200" b="1" dirty="0" smtClean="0">
                <a:effectLst>
                  <a:outerShdw blurRad="38100" dist="38100" dir="2700000" algn="tl">
                    <a:srgbClr val="000000"/>
                  </a:outerShdw>
                </a:effectLst>
                <a:latin typeface="Arial" charset="0"/>
              </a:rPr>
              <a:t>Soil to Spoon</a:t>
            </a:r>
          </a:p>
          <a:p>
            <a:pPr algn="l">
              <a:defRPr/>
            </a:pPr>
            <a:r>
              <a:rPr lang="en-US" sz="1200" b="1" i="1" dirty="0" smtClean="0">
                <a:effectLst>
                  <a:outerShdw blurRad="38100" dist="38100" dir="2700000" algn="tl">
                    <a:srgbClr val="000000"/>
                  </a:outerShdw>
                </a:effectLst>
                <a:latin typeface="Arial" charset="0"/>
              </a:rPr>
              <a:t>Discuss and share your </a:t>
            </a:r>
          </a:p>
          <a:p>
            <a:pPr algn="l">
              <a:defRPr/>
            </a:pPr>
            <a:r>
              <a:rPr lang="en-US" sz="1200" b="1" i="1" dirty="0" smtClean="0">
                <a:effectLst>
                  <a:outerShdw blurRad="38100" dist="38100" dir="2700000" algn="tl">
                    <a:srgbClr val="000000"/>
                  </a:outerShdw>
                </a:effectLst>
                <a:latin typeface="Arial" charset="0"/>
              </a:rPr>
              <a:t>information with others!</a:t>
            </a:r>
          </a:p>
          <a:p>
            <a:pPr eaLnBrk="1" hangingPunct="1"/>
            <a:r>
              <a:rPr lang="en-US" dirty="0" smtClean="0"/>
              <a:t>Design </a:t>
            </a:r>
            <a:r>
              <a:rPr lang="en-US" dirty="0" smtClean="0"/>
              <a:t>your posters using some of these ideas</a:t>
            </a:r>
            <a:r>
              <a:rPr lang="en-US" dirty="0" smtClean="0"/>
              <a:t>:</a:t>
            </a:r>
          </a:p>
          <a:p>
            <a:pPr eaLnBrk="1" hangingPunct="1"/>
            <a:r>
              <a:rPr lang="en-US" dirty="0" smtClean="0"/>
              <a:t>1) How does the food get from the soil to my spoon??</a:t>
            </a:r>
          </a:p>
          <a:p>
            <a:pPr eaLnBrk="1" hangingPunct="1"/>
            <a:r>
              <a:rPr lang="en-US" dirty="0" smtClean="0"/>
              <a:t>2) Select one product and follow it from the soil to your plate.</a:t>
            </a:r>
          </a:p>
          <a:p>
            <a:pPr eaLnBrk="1" hangingPunct="1"/>
            <a:r>
              <a:rPr lang="en-US" dirty="0" smtClean="0"/>
              <a:t>3) Who</a:t>
            </a:r>
            <a:r>
              <a:rPr lang="en-US" baseline="0" dirty="0" smtClean="0"/>
              <a:t> is responsible for producing the food I eat?</a:t>
            </a:r>
          </a:p>
          <a:p>
            <a:pPr eaLnBrk="1" hangingPunct="1"/>
            <a:r>
              <a:rPr lang="en-US" baseline="0" dirty="0" smtClean="0"/>
              <a:t>And more.</a:t>
            </a: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56323"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56324"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FC5C4181-9FC4-4D6B-ABFB-E4BA0E778F8A}" type="slidenum">
              <a:rPr lang="en-US">
                <a:latin typeface="Arial" charset="0"/>
              </a:rPr>
              <a:pPr eaLnBrk="1" hangingPunct="1"/>
              <a:t>27</a:t>
            </a:fld>
            <a:endParaRPr lang="en-US" dirty="0">
              <a:latin typeface="Arial" charset="0"/>
            </a:endParaRPr>
          </a:p>
        </p:txBody>
      </p:sp>
      <p:sp>
        <p:nvSpPr>
          <p:cNvPr id="56325"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8F853B85-9AEF-4AF8-8210-D5526E6B0C33}" type="slidenum">
              <a:rPr lang="en-US" sz="1200">
                <a:latin typeface="Arial" charset="0"/>
              </a:rPr>
              <a:pPr algn="r" eaLnBrk="1" hangingPunct="1"/>
              <a:t>27</a:t>
            </a:fld>
            <a:endParaRPr lang="en-US" sz="1200" dirty="0">
              <a:latin typeface="Arial" charset="0"/>
            </a:endParaRPr>
          </a:p>
        </p:txBody>
      </p:sp>
      <p:sp>
        <p:nvSpPr>
          <p:cNvPr id="56326" name="Rectangle 2"/>
          <p:cNvSpPr>
            <a:spLocks noRot="1" noChangeArrowheads="1" noTextEdit="1"/>
          </p:cNvSpPr>
          <p:nvPr>
            <p:ph type="sldImg"/>
          </p:nvPr>
        </p:nvSpPr>
        <p:spPr>
          <a:xfrm>
            <a:off x="1144588" y="685800"/>
            <a:ext cx="4570412" cy="3429000"/>
          </a:xfrm>
          <a:ln/>
        </p:spPr>
      </p:sp>
      <p:sp>
        <p:nvSpPr>
          <p:cNvPr id="56327" name="Rectangle 3"/>
          <p:cNvSpPr>
            <a:spLocks noGrp="1" noChangeArrowheads="1"/>
          </p:cNvSpPr>
          <p:nvPr>
            <p:ph type="body" idx="1"/>
          </p:nvPr>
        </p:nvSpPr>
        <p:spPr>
          <a:noFill/>
        </p:spPr>
        <p:txBody>
          <a:bodyPr lIns="91424" tIns="45712" rIns="91424" bIns="45712"/>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2"/>
                </a:solidFill>
                <a:latin typeface="Arial" charset="0"/>
              </a:rPr>
              <a:t>FOR YOUR LOCAL, AREA, STATE</a:t>
            </a:r>
            <a:r>
              <a:rPr lang="en-US" sz="1200" dirty="0" smtClean="0">
                <a:solidFill>
                  <a:schemeClr val="folHlink"/>
                </a:solidFill>
                <a:latin typeface="Arial" charset="0"/>
              </a:rPr>
              <a:t> </a:t>
            </a:r>
            <a:r>
              <a:rPr lang="en-US" sz="1200" dirty="0" smtClean="0">
                <a:solidFill>
                  <a:schemeClr val="hlink"/>
                </a:solidFill>
                <a:latin typeface="Arial" charset="0"/>
              </a:rPr>
              <a:t>Forestry Information</a:t>
            </a:r>
            <a:r>
              <a:rPr lang="en-US" sz="1200" dirty="0" smtClean="0">
                <a:solidFill>
                  <a:schemeClr val="folHlink"/>
                </a:solidFill>
                <a:latin typeface="Arial" charset="0"/>
              </a:rPr>
              <a:t> </a:t>
            </a:r>
            <a:r>
              <a:rPr lang="en-US" sz="1200" dirty="0" smtClean="0">
                <a:solidFill>
                  <a:schemeClr val="tx2"/>
                </a:solidFill>
                <a:latin typeface="Arial" charset="0"/>
              </a:rPr>
              <a:t>AND OR ADDITIONAL INFORMATION ABOUT YOUR DISTRICT</a:t>
            </a:r>
          </a:p>
          <a:p>
            <a:pPr eaLnBrk="1" hangingPunct="1"/>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57347"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57348"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3AD92D98-2C14-4567-8E4F-FCA994170E70}" type="slidenum">
              <a:rPr lang="en-US">
                <a:latin typeface="Arial" charset="0"/>
              </a:rPr>
              <a:pPr eaLnBrk="1" hangingPunct="1"/>
              <a:t>28</a:t>
            </a:fld>
            <a:endParaRPr lang="en-US" dirty="0">
              <a:latin typeface="Arial" charset="0"/>
            </a:endParaRPr>
          </a:p>
        </p:txBody>
      </p:sp>
      <p:sp>
        <p:nvSpPr>
          <p:cNvPr id="57349"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E3E1DBC2-92A0-4B94-9BD2-34C1DCE0400F}" type="slidenum">
              <a:rPr lang="en-US" sz="1200">
                <a:latin typeface="Arial" charset="0"/>
              </a:rPr>
              <a:pPr algn="r" eaLnBrk="1" hangingPunct="1"/>
              <a:t>28</a:t>
            </a:fld>
            <a:endParaRPr lang="en-US" sz="1200" dirty="0">
              <a:latin typeface="Arial" charset="0"/>
            </a:endParaRPr>
          </a:p>
        </p:txBody>
      </p:sp>
      <p:sp>
        <p:nvSpPr>
          <p:cNvPr id="57350" name="Rectangle 2"/>
          <p:cNvSpPr>
            <a:spLocks noRot="1" noChangeArrowheads="1" noTextEdit="1"/>
          </p:cNvSpPr>
          <p:nvPr>
            <p:ph type="sldImg"/>
          </p:nvPr>
        </p:nvSpPr>
        <p:spPr>
          <a:xfrm>
            <a:off x="1144588" y="685800"/>
            <a:ext cx="4570412" cy="3429000"/>
          </a:xfrm>
          <a:ln/>
        </p:spPr>
      </p:sp>
      <p:sp>
        <p:nvSpPr>
          <p:cNvPr id="57351" name="Rectangle 3"/>
          <p:cNvSpPr>
            <a:spLocks noGrp="1" noChangeArrowheads="1"/>
          </p:cNvSpPr>
          <p:nvPr>
            <p:ph type="body" idx="1"/>
          </p:nvPr>
        </p:nvSpPr>
        <p:spPr>
          <a:noFill/>
        </p:spPr>
        <p:txBody>
          <a:bodyPr lIns="91424" tIns="45712" rIns="91424" bIns="45712"/>
          <a:lstStyle/>
          <a:p>
            <a:pPr eaLnBrk="1" hangingPunct="1"/>
            <a:r>
              <a:rPr lang="en-US" dirty="0" smtClean="0"/>
              <a:t>Poster </a:t>
            </a:r>
            <a:r>
              <a:rPr lang="en-US" dirty="0" smtClean="0"/>
              <a:t>Ideas (grade 4-6</a:t>
            </a:r>
            <a:r>
              <a:rPr lang="en-US" baseline="0" dirty="0" smtClean="0"/>
              <a:t> student)</a:t>
            </a:r>
            <a:endParaRPr lang="en-US" dirty="0" smtClean="0"/>
          </a:p>
          <a:p>
            <a:pPr eaLnBrk="1" hangingPunct="1"/>
            <a:endParaRPr lang="en-US" dirty="0" smtClean="0"/>
          </a:p>
          <a:p>
            <a:pPr eaLnBrk="1" hangingPunct="1"/>
            <a:r>
              <a:rPr lang="en-US" dirty="0" smtClean="0"/>
              <a:t>These are some past national poster contest winners</a:t>
            </a:r>
          </a:p>
          <a:p>
            <a:pPr eaLnBrk="1" hangingPunct="1"/>
            <a:r>
              <a:rPr lang="en-US" dirty="0" smtClean="0"/>
              <a:t>Additional posters at</a:t>
            </a:r>
          </a:p>
          <a:p>
            <a:pPr eaLnBrk="1" hangingPunct="1"/>
            <a:r>
              <a:rPr lang="en-US" dirty="0" smtClean="0"/>
              <a:t>http://nacdnet.org/education/contests/poster/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58371"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58372"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39BE9A4B-8430-4875-9573-FC42E8F51643}" type="slidenum">
              <a:rPr lang="en-US">
                <a:latin typeface="Arial" charset="0"/>
              </a:rPr>
              <a:pPr eaLnBrk="1" hangingPunct="1"/>
              <a:t>29</a:t>
            </a:fld>
            <a:endParaRPr lang="en-US" dirty="0">
              <a:latin typeface="Arial" charset="0"/>
            </a:endParaRPr>
          </a:p>
        </p:txBody>
      </p:sp>
      <p:sp>
        <p:nvSpPr>
          <p:cNvPr id="58373"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A17C2755-27C8-49E6-947E-3341077C6EC3}" type="slidenum">
              <a:rPr lang="en-US" sz="1200">
                <a:latin typeface="Arial" charset="0"/>
              </a:rPr>
              <a:pPr algn="r" eaLnBrk="1" hangingPunct="1"/>
              <a:t>29</a:t>
            </a:fld>
            <a:endParaRPr lang="en-US" sz="1200" dirty="0">
              <a:latin typeface="Arial" charset="0"/>
            </a:endParaRPr>
          </a:p>
        </p:txBody>
      </p:sp>
      <p:sp>
        <p:nvSpPr>
          <p:cNvPr id="58374" name="Rectangle 2"/>
          <p:cNvSpPr>
            <a:spLocks noRot="1" noChangeArrowheads="1" noTextEdit="1"/>
          </p:cNvSpPr>
          <p:nvPr>
            <p:ph type="sldImg"/>
          </p:nvPr>
        </p:nvSpPr>
        <p:spPr>
          <a:xfrm>
            <a:off x="1144588" y="685800"/>
            <a:ext cx="4570412" cy="3429000"/>
          </a:xfrm>
          <a:ln/>
        </p:spPr>
      </p:sp>
      <p:sp>
        <p:nvSpPr>
          <p:cNvPr id="58375" name="Rectangle 3"/>
          <p:cNvSpPr>
            <a:spLocks noGrp="1" noChangeArrowheads="1"/>
          </p:cNvSpPr>
          <p:nvPr>
            <p:ph type="body" idx="1"/>
          </p:nvPr>
        </p:nvSpPr>
        <p:spPr>
          <a:noFill/>
        </p:spPr>
        <p:txBody>
          <a:bodyPr lIns="91424" tIns="45712" rIns="91424" bIns="45712"/>
          <a:lstStyle/>
          <a:p>
            <a:pPr eaLnBrk="1" hangingPunct="1"/>
            <a:r>
              <a:rPr lang="en-US" dirty="0" smtClean="0"/>
              <a:t>Poster </a:t>
            </a:r>
            <a:r>
              <a:rPr lang="en-US" dirty="0" smtClean="0"/>
              <a:t>Ideas (Grade 2-3)</a:t>
            </a:r>
            <a:endParaRPr lang="en-US" dirty="0" smtClean="0"/>
          </a:p>
          <a:p>
            <a:pPr eaLnBrk="1" hangingPunct="1"/>
            <a:endParaRPr lang="en-US" dirty="0" smtClean="0"/>
          </a:p>
          <a:p>
            <a:pPr eaLnBrk="1" hangingPunct="1"/>
            <a:r>
              <a:rPr lang="en-US" dirty="0" smtClean="0"/>
              <a:t>These are some past national poster contest winners</a:t>
            </a:r>
          </a:p>
          <a:p>
            <a:pPr eaLnBrk="1" hangingPunct="1"/>
            <a:r>
              <a:rPr lang="en-US" dirty="0" smtClean="0"/>
              <a:t>Additional posters at</a:t>
            </a:r>
          </a:p>
          <a:p>
            <a:pPr eaLnBrk="1" hangingPunct="1"/>
            <a:r>
              <a:rPr lang="en-US" dirty="0" smtClean="0"/>
              <a:t>http://nacdnet.org/education/contests/poster/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41987"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41988"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A1D2E826-6858-4E67-8D98-EC85F4BA5AD1}" type="slidenum">
              <a:rPr lang="en-US">
                <a:latin typeface="Arial" charset="0"/>
              </a:rPr>
              <a:pPr eaLnBrk="1" hangingPunct="1"/>
              <a:t>3</a:t>
            </a:fld>
            <a:endParaRPr lang="en-US" dirty="0">
              <a:latin typeface="Arial" charset="0"/>
            </a:endParaRPr>
          </a:p>
        </p:txBody>
      </p:sp>
      <p:sp>
        <p:nvSpPr>
          <p:cNvPr id="41989"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EBD6506F-3D37-4F83-BA91-B76B65AF427D}" type="slidenum">
              <a:rPr lang="en-US" sz="1200">
                <a:latin typeface="Arial" charset="0"/>
              </a:rPr>
              <a:pPr algn="r" eaLnBrk="1" hangingPunct="1"/>
              <a:t>3</a:t>
            </a:fld>
            <a:endParaRPr lang="en-US" sz="1200" dirty="0">
              <a:latin typeface="Arial" charset="0"/>
            </a:endParaRPr>
          </a:p>
        </p:txBody>
      </p:sp>
      <p:sp>
        <p:nvSpPr>
          <p:cNvPr id="41990" name="Rectangle 2"/>
          <p:cNvSpPr>
            <a:spLocks noRot="1" noChangeArrowheads="1" noTextEdit="1"/>
          </p:cNvSpPr>
          <p:nvPr>
            <p:ph type="sldImg"/>
          </p:nvPr>
        </p:nvSpPr>
        <p:spPr>
          <a:xfrm>
            <a:off x="1144588" y="685800"/>
            <a:ext cx="4570412" cy="3429000"/>
          </a:xfrm>
          <a:ln/>
        </p:spPr>
      </p:sp>
      <p:sp>
        <p:nvSpPr>
          <p:cNvPr id="41991" name="Rectangle 3"/>
          <p:cNvSpPr>
            <a:spLocks noGrp="1" noChangeArrowheads="1"/>
          </p:cNvSpPr>
          <p:nvPr>
            <p:ph type="body" idx="1"/>
          </p:nvPr>
        </p:nvSpPr>
        <p:spPr>
          <a:noFill/>
        </p:spPr>
        <p:txBody>
          <a:bodyPr lIns="91424" tIns="45712" rIns="91424" bIns="45712"/>
          <a:lstStyle/>
          <a:p>
            <a:pPr marL="216233" indent="-216233">
              <a:spcBef>
                <a:spcPct val="0"/>
              </a:spcBef>
            </a:pPr>
            <a:r>
              <a:rPr lang="en-US" dirty="0" smtClean="0"/>
              <a:t>Why do you need to know where your food comes from?</a:t>
            </a:r>
            <a:endParaRPr lang="en-US" dirty="0" smtClean="0"/>
          </a:p>
          <a:p>
            <a:pPr marL="216233" indent="-216233">
              <a:spcBef>
                <a:spcPct val="0"/>
              </a:spcBef>
            </a:pPr>
            <a:r>
              <a:rPr lang="en-US" i="1" dirty="0" smtClean="0"/>
              <a:t>(Have students list ways)</a:t>
            </a:r>
          </a:p>
          <a:p>
            <a:pPr marL="216233" indent="-216233">
              <a:spcBef>
                <a:spcPct val="0"/>
              </a:spcBef>
            </a:pPr>
            <a:r>
              <a:rPr lang="en-US" dirty="0" smtClean="0"/>
              <a:t>Should mention</a:t>
            </a:r>
            <a:r>
              <a:rPr lang="en-US" dirty="0" smtClean="0"/>
              <a:t>:</a:t>
            </a:r>
          </a:p>
          <a:p>
            <a:pPr marL="216233" indent="-216233">
              <a:spcBef>
                <a:spcPct val="0"/>
              </a:spcBef>
            </a:pPr>
            <a:r>
              <a:rPr lang="en-US" dirty="0" smtClean="0"/>
              <a:t>1) We eat food everyday.</a:t>
            </a:r>
          </a:p>
          <a:p>
            <a:pPr marL="216233" indent="-216233">
              <a:spcBef>
                <a:spcPct val="0"/>
              </a:spcBef>
            </a:pPr>
            <a:r>
              <a:rPr lang="en-US" dirty="0" smtClean="0"/>
              <a:t>2) Some people think food comes from the grocery store.</a:t>
            </a:r>
          </a:p>
          <a:p>
            <a:pPr marL="216233" indent="-216233">
              <a:spcBef>
                <a:spcPct val="0"/>
              </a:spcBef>
            </a:pPr>
            <a:r>
              <a:rPr lang="en-US" baseline="0" dirty="0" smtClean="0"/>
              <a:t>And never think how it got there.</a:t>
            </a:r>
          </a:p>
          <a:p>
            <a:pPr marL="216233" indent="-216233">
              <a:spcBef>
                <a:spcPct val="0"/>
              </a:spcBef>
            </a:pPr>
            <a:r>
              <a:rPr lang="en-US" baseline="0" dirty="0" smtClean="0"/>
              <a:t>3) Getting food to you involves lots of different kinds of jobs.</a:t>
            </a:r>
          </a:p>
          <a:p>
            <a:pPr marL="216233" indent="-216233">
              <a:spcBef>
                <a:spcPct val="0"/>
              </a:spcBef>
            </a:pPr>
            <a:r>
              <a:rPr lang="en-US" baseline="0" dirty="0" smtClean="0"/>
              <a:t>And more….</a:t>
            </a:r>
          </a:p>
          <a:p>
            <a:pPr marL="216233" indent="-216233">
              <a:spcBef>
                <a:spcPct val="0"/>
              </a:spcBef>
            </a:pPr>
            <a:endParaRPr lang="en-US" baseline="0" dirty="0" smtClean="0"/>
          </a:p>
          <a:p>
            <a:pPr marL="216233" indent="-216233">
              <a:spcBef>
                <a:spcPct val="0"/>
              </a:spcBef>
            </a:pPr>
            <a:endParaRPr lang="en-US" dirty="0" smtClean="0"/>
          </a:p>
          <a:p>
            <a:pPr marL="216233" indent="-216233">
              <a:spcBef>
                <a:spcPct val="0"/>
              </a:spcBef>
            </a:pP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59395"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59396"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FA4434FE-D8DF-4475-9D77-6E2378D52F2B}" type="slidenum">
              <a:rPr lang="en-US">
                <a:latin typeface="Arial" charset="0"/>
              </a:rPr>
              <a:pPr eaLnBrk="1" hangingPunct="1"/>
              <a:t>30</a:t>
            </a:fld>
            <a:endParaRPr lang="en-US" dirty="0">
              <a:latin typeface="Arial" charset="0"/>
            </a:endParaRPr>
          </a:p>
        </p:txBody>
      </p:sp>
      <p:sp>
        <p:nvSpPr>
          <p:cNvPr id="59397"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F5BEC1F1-9F15-4181-866E-E4B39A08CA11}" type="slidenum">
              <a:rPr lang="en-US" sz="1200">
                <a:latin typeface="Arial" charset="0"/>
              </a:rPr>
              <a:pPr algn="r" eaLnBrk="1" hangingPunct="1"/>
              <a:t>30</a:t>
            </a:fld>
            <a:endParaRPr lang="en-US" sz="1200" dirty="0">
              <a:latin typeface="Arial" charset="0"/>
            </a:endParaRPr>
          </a:p>
        </p:txBody>
      </p:sp>
      <p:sp>
        <p:nvSpPr>
          <p:cNvPr id="59398" name="Rectangle 2"/>
          <p:cNvSpPr>
            <a:spLocks noRot="1" noChangeArrowheads="1" noTextEdit="1"/>
          </p:cNvSpPr>
          <p:nvPr>
            <p:ph type="sldImg"/>
          </p:nvPr>
        </p:nvSpPr>
        <p:spPr>
          <a:xfrm>
            <a:off x="1144588" y="685800"/>
            <a:ext cx="4570412" cy="3429000"/>
          </a:xfrm>
          <a:ln/>
        </p:spPr>
      </p:sp>
      <p:sp>
        <p:nvSpPr>
          <p:cNvPr id="59399" name="Rectangle 3"/>
          <p:cNvSpPr>
            <a:spLocks noGrp="1" noChangeArrowheads="1"/>
          </p:cNvSpPr>
          <p:nvPr>
            <p:ph type="body" idx="1"/>
          </p:nvPr>
        </p:nvSpPr>
        <p:spPr>
          <a:noFill/>
        </p:spPr>
        <p:txBody>
          <a:bodyPr lIns="91424" tIns="45712" rIns="91424" bIns="45712"/>
          <a:lstStyle/>
          <a:p>
            <a:pPr eaLnBrk="1" hangingPunct="1"/>
            <a:r>
              <a:rPr lang="en-US" dirty="0" smtClean="0"/>
              <a:t>Poster </a:t>
            </a:r>
            <a:r>
              <a:rPr lang="en-US" dirty="0" smtClean="0"/>
              <a:t>Ideas (Grade 10-12 student)</a:t>
            </a:r>
            <a:endParaRPr lang="en-US" dirty="0" smtClean="0"/>
          </a:p>
          <a:p>
            <a:pPr eaLnBrk="1" hangingPunct="1"/>
            <a:endParaRPr lang="en-US" dirty="0" smtClean="0"/>
          </a:p>
          <a:p>
            <a:pPr eaLnBrk="1" hangingPunct="1"/>
            <a:r>
              <a:rPr lang="en-US" dirty="0" smtClean="0"/>
              <a:t>These are some past national poster contest winners</a:t>
            </a:r>
          </a:p>
          <a:p>
            <a:pPr eaLnBrk="1" hangingPunct="1"/>
            <a:r>
              <a:rPr lang="en-US" dirty="0" smtClean="0"/>
              <a:t>Additional posters at</a:t>
            </a:r>
          </a:p>
          <a:p>
            <a:pPr eaLnBrk="1" hangingPunct="1"/>
            <a:r>
              <a:rPr lang="en-US" dirty="0" smtClean="0"/>
              <a:t>http://nacdnet.org/education/contests/poster/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60419"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60420"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69BB0F1E-6631-4C52-B6E6-8F1CEC52FE2B}" type="slidenum">
              <a:rPr lang="en-US">
                <a:latin typeface="Arial" charset="0"/>
              </a:rPr>
              <a:pPr eaLnBrk="1" hangingPunct="1"/>
              <a:t>31</a:t>
            </a:fld>
            <a:endParaRPr lang="en-US" dirty="0">
              <a:latin typeface="Arial" charset="0"/>
            </a:endParaRPr>
          </a:p>
        </p:txBody>
      </p:sp>
      <p:sp>
        <p:nvSpPr>
          <p:cNvPr id="60421"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B3FFCA13-4BA5-447A-BBC4-A07A67B83937}" type="slidenum">
              <a:rPr lang="en-US" sz="1200">
                <a:latin typeface="Arial" charset="0"/>
              </a:rPr>
              <a:pPr algn="r" eaLnBrk="1" hangingPunct="1"/>
              <a:t>31</a:t>
            </a:fld>
            <a:endParaRPr lang="en-US" sz="1200" dirty="0">
              <a:latin typeface="Arial" charset="0"/>
            </a:endParaRPr>
          </a:p>
        </p:txBody>
      </p:sp>
      <p:sp>
        <p:nvSpPr>
          <p:cNvPr id="60422" name="Rectangle 2"/>
          <p:cNvSpPr>
            <a:spLocks noRot="1" noChangeArrowheads="1" noTextEdit="1"/>
          </p:cNvSpPr>
          <p:nvPr>
            <p:ph type="sldImg"/>
          </p:nvPr>
        </p:nvSpPr>
        <p:spPr>
          <a:xfrm>
            <a:off x="1144588" y="685800"/>
            <a:ext cx="4570412" cy="3429000"/>
          </a:xfrm>
          <a:ln/>
        </p:spPr>
      </p:sp>
      <p:sp>
        <p:nvSpPr>
          <p:cNvPr id="60423" name="Rectangle 3"/>
          <p:cNvSpPr>
            <a:spLocks noGrp="1" noChangeArrowheads="1"/>
          </p:cNvSpPr>
          <p:nvPr>
            <p:ph type="body" idx="1"/>
          </p:nvPr>
        </p:nvSpPr>
        <p:spPr>
          <a:noFill/>
        </p:spPr>
        <p:txBody>
          <a:bodyPr lIns="91424" tIns="45712" rIns="91424" bIns="45712"/>
          <a:lstStyle/>
          <a:p>
            <a:pPr eaLnBrk="1" hangingPunct="1"/>
            <a:r>
              <a:rPr lang="en-US" dirty="0" smtClean="0"/>
              <a:t>Attracts attention</a:t>
            </a:r>
          </a:p>
          <a:p>
            <a:pPr eaLnBrk="1" hangingPunct="1"/>
            <a:r>
              <a:rPr lang="en-US" dirty="0" smtClean="0"/>
              <a:t>Is simple and clear</a:t>
            </a:r>
          </a:p>
          <a:p>
            <a:pPr eaLnBrk="1" hangingPunct="1"/>
            <a:r>
              <a:rPr lang="en-US" dirty="0" smtClean="0"/>
              <a:t>Uses colors and white space to get and hold attention</a:t>
            </a:r>
          </a:p>
          <a:p>
            <a:pPr eaLnBrk="1" hangingPunct="1"/>
            <a:r>
              <a:rPr lang="en-US" dirty="0" smtClean="0"/>
              <a:t>Letters are large enough to be easily </a:t>
            </a:r>
            <a:r>
              <a:rPr lang="en-US" dirty="0" smtClean="0"/>
              <a:t>read</a:t>
            </a:r>
          </a:p>
          <a:p>
            <a:pPr eaLnBrk="1" hangingPunct="1"/>
            <a:r>
              <a:rPr lang="en-US" dirty="0" smtClean="0"/>
              <a:t>(Poster Grade K-1 Student)</a:t>
            </a:r>
            <a:endParaRPr lang="en-US" dirty="0" smtClean="0"/>
          </a:p>
          <a:p>
            <a:pPr eaLnBrk="1" hangingPunct="1"/>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61443"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61444"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6317AC25-01E9-4DC4-B5E0-8330E798281B}" type="slidenum">
              <a:rPr lang="en-US">
                <a:latin typeface="Arial" charset="0"/>
              </a:rPr>
              <a:pPr eaLnBrk="1" hangingPunct="1"/>
              <a:t>32</a:t>
            </a:fld>
            <a:endParaRPr lang="en-US" dirty="0">
              <a:latin typeface="Arial" charset="0"/>
            </a:endParaRPr>
          </a:p>
        </p:txBody>
      </p:sp>
      <p:sp>
        <p:nvSpPr>
          <p:cNvPr id="61445"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5CAA3F48-17CC-4BD9-B6D6-D18106D3F366}" type="slidenum">
              <a:rPr lang="en-US" sz="1200">
                <a:latin typeface="Arial" charset="0"/>
              </a:rPr>
              <a:pPr algn="r" eaLnBrk="1" hangingPunct="1"/>
              <a:t>32</a:t>
            </a:fld>
            <a:endParaRPr lang="en-US" sz="1200" dirty="0">
              <a:latin typeface="Arial" charset="0"/>
            </a:endParaRPr>
          </a:p>
        </p:txBody>
      </p:sp>
      <p:sp>
        <p:nvSpPr>
          <p:cNvPr id="61446" name="Rectangle 2"/>
          <p:cNvSpPr>
            <a:spLocks noRot="1" noChangeArrowheads="1" noTextEdit="1"/>
          </p:cNvSpPr>
          <p:nvPr>
            <p:ph type="sldImg"/>
          </p:nvPr>
        </p:nvSpPr>
        <p:spPr>
          <a:xfrm>
            <a:off x="1144588" y="685800"/>
            <a:ext cx="4570412" cy="3429000"/>
          </a:xfrm>
          <a:ln/>
        </p:spPr>
      </p:sp>
      <p:sp>
        <p:nvSpPr>
          <p:cNvPr id="61447" name="Rectangle 3"/>
          <p:cNvSpPr>
            <a:spLocks noGrp="1" noChangeArrowheads="1"/>
          </p:cNvSpPr>
          <p:nvPr>
            <p:ph type="body" idx="1"/>
          </p:nvPr>
        </p:nvSpPr>
        <p:spPr>
          <a:noFill/>
        </p:spPr>
        <p:txBody>
          <a:bodyPr lIns="91424" tIns="45712" rIns="91424" bIns="45712"/>
          <a:lstStyle/>
          <a:p>
            <a:pPr eaLnBrk="1" hangingPunct="1"/>
            <a:r>
              <a:rPr lang="en-US" dirty="0" smtClean="0"/>
              <a:t>Research the topic of the theme</a:t>
            </a:r>
          </a:p>
          <a:p>
            <a:pPr eaLnBrk="1" hangingPunct="1"/>
            <a:r>
              <a:rPr lang="en-US" dirty="0" smtClean="0"/>
              <a:t>Brainstorm ideas and make a list</a:t>
            </a:r>
          </a:p>
          <a:p>
            <a:pPr eaLnBrk="1" hangingPunct="1"/>
            <a:r>
              <a:rPr lang="en-US" dirty="0" smtClean="0"/>
              <a:t>Think of the theme and use the theme as your title</a:t>
            </a:r>
          </a:p>
          <a:p>
            <a:pPr eaLnBrk="1" hangingPunct="1"/>
            <a:r>
              <a:rPr lang="en-US" b="1" dirty="0" smtClean="0"/>
              <a:t>Soil to Spoon</a:t>
            </a:r>
            <a:endParaRPr lang="en-US" b="1"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62467"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62468"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08822D55-5D07-4D77-B735-26D1888BF67A}" type="slidenum">
              <a:rPr lang="en-US">
                <a:latin typeface="Arial" charset="0"/>
              </a:rPr>
              <a:pPr eaLnBrk="1" hangingPunct="1"/>
              <a:t>33</a:t>
            </a:fld>
            <a:endParaRPr lang="en-US" dirty="0">
              <a:latin typeface="Arial" charset="0"/>
            </a:endParaRPr>
          </a:p>
        </p:txBody>
      </p:sp>
      <p:sp>
        <p:nvSpPr>
          <p:cNvPr id="62469"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4E7E4FCA-971A-40E5-8821-BB61CBC212B7}" type="slidenum">
              <a:rPr lang="en-US" sz="1200">
                <a:latin typeface="Arial" charset="0"/>
              </a:rPr>
              <a:pPr algn="r" eaLnBrk="1" hangingPunct="1"/>
              <a:t>33</a:t>
            </a:fld>
            <a:endParaRPr lang="en-US" sz="1200" dirty="0">
              <a:latin typeface="Arial" charset="0"/>
            </a:endParaRPr>
          </a:p>
        </p:txBody>
      </p:sp>
      <p:sp>
        <p:nvSpPr>
          <p:cNvPr id="62470" name="Rectangle 2"/>
          <p:cNvSpPr>
            <a:spLocks noRot="1" noChangeArrowheads="1" noTextEdit="1"/>
          </p:cNvSpPr>
          <p:nvPr>
            <p:ph type="sldImg"/>
          </p:nvPr>
        </p:nvSpPr>
        <p:spPr>
          <a:xfrm>
            <a:off x="1144588" y="685800"/>
            <a:ext cx="4570412" cy="3429000"/>
          </a:xfrm>
          <a:ln/>
        </p:spPr>
      </p:sp>
      <p:sp>
        <p:nvSpPr>
          <p:cNvPr id="62471" name="Rectangle 3"/>
          <p:cNvSpPr>
            <a:spLocks noGrp="1" noChangeArrowheads="1"/>
          </p:cNvSpPr>
          <p:nvPr>
            <p:ph type="body" idx="1"/>
          </p:nvPr>
        </p:nvSpPr>
        <p:spPr>
          <a:noFill/>
        </p:spPr>
        <p:txBody>
          <a:bodyPr lIns="91424" tIns="45712" rIns="91424" bIns="45712"/>
          <a:lstStyle/>
          <a:p>
            <a:pPr eaLnBrk="1" hangingPunct="1"/>
            <a:r>
              <a:rPr lang="en-US" b="1" dirty="0" smtClean="0"/>
              <a:t>Tips to remember</a:t>
            </a:r>
            <a:endParaRPr lang="en-US" dirty="0" smtClean="0"/>
          </a:p>
          <a:p>
            <a:pPr eaLnBrk="1" hangingPunct="1"/>
            <a:r>
              <a:rPr lang="en-US" dirty="0" smtClean="0"/>
              <a:t>Don’t use too many words</a:t>
            </a:r>
          </a:p>
          <a:p>
            <a:pPr eaLnBrk="1" hangingPunct="1"/>
            <a:r>
              <a:rPr lang="en-US" dirty="0" smtClean="0"/>
              <a:t>Use a combination of illustrations and words</a:t>
            </a:r>
          </a:p>
          <a:p>
            <a:pPr eaLnBrk="1" hangingPunct="1"/>
            <a:r>
              <a:rPr lang="en-US" dirty="0" smtClean="0"/>
              <a:t>Be as neat as you can</a:t>
            </a:r>
          </a:p>
          <a:p>
            <a:pPr eaLnBrk="1" hangingPunct="1"/>
            <a:r>
              <a:rPr lang="en-US" dirty="0" smtClean="0"/>
              <a:t>Blend colors when using crayons or colored pencils</a:t>
            </a:r>
          </a:p>
          <a:p>
            <a:pPr eaLnBrk="1" hangingPunct="1"/>
            <a:r>
              <a:rPr lang="en-US" dirty="0" smtClean="0"/>
              <a:t>Depending on design leave white space on the poster</a:t>
            </a:r>
          </a:p>
          <a:p>
            <a:pPr eaLnBrk="1" hangingPunct="1"/>
            <a:r>
              <a:rPr lang="en-US" dirty="0" smtClean="0"/>
              <a:t>Make sure the poster is balanced</a:t>
            </a:r>
          </a:p>
          <a:p>
            <a:pPr eaLnBrk="1" hangingPunct="1"/>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63491"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63492"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5B79E722-2338-4E5F-B2B2-15439981CD92}" type="slidenum">
              <a:rPr lang="en-US">
                <a:latin typeface="Arial" charset="0"/>
              </a:rPr>
              <a:pPr eaLnBrk="1" hangingPunct="1"/>
              <a:t>34</a:t>
            </a:fld>
            <a:endParaRPr lang="en-US" dirty="0">
              <a:latin typeface="Arial" charset="0"/>
            </a:endParaRPr>
          </a:p>
        </p:txBody>
      </p:sp>
      <p:sp>
        <p:nvSpPr>
          <p:cNvPr id="63493"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40D9EEBC-71CA-423A-AC3B-76E668A3E495}" type="slidenum">
              <a:rPr lang="en-US" sz="1200">
                <a:latin typeface="Arial" charset="0"/>
              </a:rPr>
              <a:pPr algn="r" eaLnBrk="1" hangingPunct="1"/>
              <a:t>34</a:t>
            </a:fld>
            <a:endParaRPr lang="en-US" sz="1200" dirty="0">
              <a:latin typeface="Arial" charset="0"/>
            </a:endParaRPr>
          </a:p>
        </p:txBody>
      </p:sp>
      <p:sp>
        <p:nvSpPr>
          <p:cNvPr id="63494" name="Rectangle 2"/>
          <p:cNvSpPr>
            <a:spLocks noRot="1" noChangeArrowheads="1" noTextEdit="1"/>
          </p:cNvSpPr>
          <p:nvPr>
            <p:ph type="sldImg"/>
          </p:nvPr>
        </p:nvSpPr>
        <p:spPr>
          <a:xfrm>
            <a:off x="1144588" y="685800"/>
            <a:ext cx="4570412" cy="3429000"/>
          </a:xfrm>
          <a:ln/>
        </p:spPr>
      </p:sp>
      <p:sp>
        <p:nvSpPr>
          <p:cNvPr id="63495" name="Rectangle 3"/>
          <p:cNvSpPr>
            <a:spLocks noGrp="1" noChangeArrowheads="1"/>
          </p:cNvSpPr>
          <p:nvPr>
            <p:ph type="body" idx="1"/>
          </p:nvPr>
        </p:nvSpPr>
        <p:spPr>
          <a:noFill/>
        </p:spPr>
        <p:txBody>
          <a:bodyPr lIns="91424" tIns="45712" rIns="91424" bIns="45712"/>
          <a:lstStyle/>
          <a:p>
            <a:pPr eaLnBrk="1" hangingPunct="1"/>
            <a:r>
              <a:rPr lang="en-US" dirty="0" smtClean="0"/>
              <a:t>Choose colors carefully. Note the following general guidelines:</a:t>
            </a:r>
          </a:p>
          <a:p>
            <a:pPr eaLnBrk="1" hangingPunct="1"/>
            <a:r>
              <a:rPr lang="en-US" dirty="0" smtClean="0"/>
              <a:t>- Black tends to be more formal, neat, rich, strong</a:t>
            </a:r>
          </a:p>
          <a:p>
            <a:pPr eaLnBrk="1" hangingPunct="1"/>
            <a:r>
              <a:rPr lang="en-US" dirty="0" smtClean="0"/>
              <a:t>- Blue is cool, melancholy</a:t>
            </a:r>
          </a:p>
          <a:p>
            <a:pPr eaLnBrk="1" hangingPunct="1"/>
            <a:r>
              <a:rPr lang="en-US" dirty="0" smtClean="0"/>
              <a:t>- Purple is considered royal, rich</a:t>
            </a:r>
          </a:p>
          <a:p>
            <a:pPr eaLnBrk="1" hangingPunct="1"/>
            <a:r>
              <a:rPr lang="en-US" dirty="0" smtClean="0"/>
              <a:t>- Yellow tends to be warm, light, or ripe</a:t>
            </a:r>
          </a:p>
          <a:p>
            <a:pPr eaLnBrk="1" hangingPunct="1"/>
            <a:r>
              <a:rPr lang="en-US" dirty="0" smtClean="0"/>
              <a:t>- Green is fresh, young, or growing</a:t>
            </a:r>
          </a:p>
          <a:p>
            <a:pPr eaLnBrk="1" hangingPunct="1"/>
            <a:r>
              <a:rPr lang="en-US" dirty="0" smtClean="0"/>
              <a:t>- White means clean, and neat</a:t>
            </a:r>
          </a:p>
          <a:p>
            <a:pPr eaLnBrk="1" hangingPunct="1"/>
            <a:r>
              <a:rPr lang="en-US" dirty="0" smtClean="0"/>
              <a:t>-Red</a:t>
            </a:r>
            <a:r>
              <a:rPr lang="en-US" b="1" dirty="0" smtClean="0"/>
              <a:t> </a:t>
            </a:r>
            <a:r>
              <a:rPr lang="en-US" dirty="0" smtClean="0"/>
              <a:t>attracts the eye, is high energy </a:t>
            </a:r>
          </a:p>
          <a:p>
            <a:pPr eaLnBrk="1" hangingPunct="1"/>
            <a:r>
              <a:rPr lang="en-US" dirty="0" smtClean="0"/>
              <a:t>- Orange attracts the eye</a:t>
            </a:r>
          </a:p>
          <a:p>
            <a:pPr eaLnBrk="1" hangingPunct="1"/>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64515"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64516"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6FFEAB8C-3CBF-428C-B38D-8428D0A1779F}" type="slidenum">
              <a:rPr lang="en-US">
                <a:latin typeface="Arial" charset="0"/>
              </a:rPr>
              <a:pPr eaLnBrk="1" hangingPunct="1"/>
              <a:t>35</a:t>
            </a:fld>
            <a:endParaRPr lang="en-US" dirty="0">
              <a:latin typeface="Arial" charset="0"/>
            </a:endParaRPr>
          </a:p>
        </p:txBody>
      </p:sp>
      <p:sp>
        <p:nvSpPr>
          <p:cNvPr id="64517"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430994DC-16D9-41B1-A1FF-05DE403EE463}" type="slidenum">
              <a:rPr lang="en-US" sz="1200">
                <a:latin typeface="Arial" charset="0"/>
              </a:rPr>
              <a:pPr algn="r" eaLnBrk="1" hangingPunct="1"/>
              <a:t>35</a:t>
            </a:fld>
            <a:endParaRPr lang="en-US" sz="1200" dirty="0">
              <a:latin typeface="Arial" charset="0"/>
            </a:endParaRPr>
          </a:p>
        </p:txBody>
      </p:sp>
      <p:sp>
        <p:nvSpPr>
          <p:cNvPr id="64518" name="Rectangle 2"/>
          <p:cNvSpPr>
            <a:spLocks noRot="1" noChangeArrowheads="1" noTextEdit="1"/>
          </p:cNvSpPr>
          <p:nvPr>
            <p:ph type="sldImg"/>
          </p:nvPr>
        </p:nvSpPr>
        <p:spPr>
          <a:xfrm>
            <a:off x="1144588" y="685800"/>
            <a:ext cx="4570412" cy="3429000"/>
          </a:xfrm>
          <a:ln/>
        </p:spPr>
      </p:sp>
      <p:sp>
        <p:nvSpPr>
          <p:cNvPr id="64519" name="Rectangle 3"/>
          <p:cNvSpPr>
            <a:spLocks noGrp="1" noChangeArrowheads="1"/>
          </p:cNvSpPr>
          <p:nvPr>
            <p:ph type="body" idx="1"/>
          </p:nvPr>
        </p:nvSpPr>
        <p:spPr>
          <a:noFill/>
        </p:spPr>
        <p:txBody>
          <a:bodyPr lIns="91424" tIns="45712" rIns="91424" bIns="45712"/>
          <a:lstStyle/>
          <a:p>
            <a:pPr eaLnBrk="1" hangingPunct="1"/>
            <a:r>
              <a:rPr lang="en-US" dirty="0" smtClean="0"/>
              <a:t>Don't try to include too many ideas or activities on your poster.  A single message, clearly illustrated, is more effective </a:t>
            </a:r>
          </a:p>
          <a:p>
            <a:pPr eaLnBrk="1" hangingPunct="1"/>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65539"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65540"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027114A4-4B35-46E8-A613-947839AE12E4}" type="slidenum">
              <a:rPr lang="en-US">
                <a:latin typeface="Arial" charset="0"/>
              </a:rPr>
              <a:pPr eaLnBrk="1" hangingPunct="1"/>
              <a:t>36</a:t>
            </a:fld>
            <a:endParaRPr lang="en-US" dirty="0">
              <a:latin typeface="Arial" charset="0"/>
            </a:endParaRPr>
          </a:p>
        </p:txBody>
      </p:sp>
      <p:sp>
        <p:nvSpPr>
          <p:cNvPr id="65541"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AC744E00-898F-46C2-B2B1-9B98A8D6FEBF}" type="slidenum">
              <a:rPr lang="en-US" sz="1200">
                <a:latin typeface="Arial" charset="0"/>
              </a:rPr>
              <a:pPr algn="r" eaLnBrk="1" hangingPunct="1"/>
              <a:t>36</a:t>
            </a:fld>
            <a:endParaRPr lang="en-US" sz="1200" dirty="0">
              <a:latin typeface="Arial" charset="0"/>
            </a:endParaRPr>
          </a:p>
        </p:txBody>
      </p:sp>
      <p:sp>
        <p:nvSpPr>
          <p:cNvPr id="65542" name="Rectangle 2"/>
          <p:cNvSpPr>
            <a:spLocks noRot="1" noChangeArrowheads="1" noTextEdit="1"/>
          </p:cNvSpPr>
          <p:nvPr>
            <p:ph type="sldImg"/>
          </p:nvPr>
        </p:nvSpPr>
        <p:spPr>
          <a:xfrm>
            <a:off x="1144588" y="685800"/>
            <a:ext cx="4570412" cy="3429000"/>
          </a:xfrm>
          <a:ln/>
        </p:spPr>
      </p:sp>
      <p:sp>
        <p:nvSpPr>
          <p:cNvPr id="65543" name="Rectangle 3"/>
          <p:cNvSpPr>
            <a:spLocks noGrp="1" noChangeArrowheads="1"/>
          </p:cNvSpPr>
          <p:nvPr>
            <p:ph type="body" idx="1"/>
          </p:nvPr>
        </p:nvSpPr>
        <p:spPr>
          <a:noFill/>
        </p:spPr>
        <p:txBody>
          <a:bodyPr lIns="91424" tIns="45712" rIns="91424" bIns="45712"/>
          <a:lstStyle/>
          <a:p>
            <a:pPr eaLnBrk="1" hangingPunct="1"/>
            <a:endParaRPr lang="en-US" dirty="0" smtClean="0"/>
          </a:p>
          <a:p>
            <a:pPr eaLnBrk="1" hangingPunct="1"/>
            <a:r>
              <a:rPr lang="en-US" b="1" dirty="0" smtClean="0"/>
              <a:t>Things you should not do</a:t>
            </a:r>
            <a:r>
              <a:rPr lang="en-US" dirty="0" smtClean="0"/>
              <a:t> </a:t>
            </a:r>
          </a:p>
          <a:p>
            <a:pPr eaLnBrk="1" hangingPunct="1"/>
            <a:r>
              <a:rPr lang="en-US" dirty="0" smtClean="0"/>
              <a:t>Cover poster with lamination or other clear covering</a:t>
            </a:r>
          </a:p>
          <a:p>
            <a:pPr eaLnBrk="1" hangingPunct="1"/>
            <a:r>
              <a:rPr lang="en-US" dirty="0" smtClean="0"/>
              <a:t>Use staples, tacks, or tape</a:t>
            </a:r>
          </a:p>
          <a:p>
            <a:pPr eaLnBrk="1" hangingPunct="1"/>
            <a:r>
              <a:rPr lang="en-US" dirty="0" smtClean="0"/>
              <a:t>Use fluorescent posters</a:t>
            </a:r>
          </a:p>
          <a:p>
            <a:pPr eaLnBrk="1" hangingPunct="1"/>
            <a:r>
              <a:rPr lang="en-US" dirty="0" smtClean="0"/>
              <a:t>Create a poster that is all words or a poster that is all pictures</a:t>
            </a:r>
          </a:p>
          <a:p>
            <a:pPr eaLnBrk="1" hangingPunct="1"/>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66563"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66564"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D8774C9F-2559-4A7E-AA43-038D86B96C61}" type="slidenum">
              <a:rPr lang="en-US">
                <a:latin typeface="Arial" charset="0"/>
              </a:rPr>
              <a:pPr eaLnBrk="1" hangingPunct="1"/>
              <a:t>37</a:t>
            </a:fld>
            <a:endParaRPr lang="en-US" dirty="0">
              <a:latin typeface="Arial" charset="0"/>
            </a:endParaRPr>
          </a:p>
        </p:txBody>
      </p:sp>
      <p:sp>
        <p:nvSpPr>
          <p:cNvPr id="66565"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A95445FC-8400-418D-B15C-71667B475F0C}" type="slidenum">
              <a:rPr lang="en-US" sz="1200">
                <a:latin typeface="Arial" charset="0"/>
              </a:rPr>
              <a:pPr algn="r" eaLnBrk="1" hangingPunct="1"/>
              <a:t>37</a:t>
            </a:fld>
            <a:endParaRPr lang="en-US" sz="1200" dirty="0">
              <a:latin typeface="Arial" charset="0"/>
            </a:endParaRPr>
          </a:p>
        </p:txBody>
      </p:sp>
      <p:sp>
        <p:nvSpPr>
          <p:cNvPr id="66566" name="Rectangle 2"/>
          <p:cNvSpPr>
            <a:spLocks noRot="1" noChangeArrowheads="1" noTextEdit="1"/>
          </p:cNvSpPr>
          <p:nvPr>
            <p:ph type="sldImg"/>
          </p:nvPr>
        </p:nvSpPr>
        <p:spPr>
          <a:xfrm>
            <a:off x="1144588" y="685800"/>
            <a:ext cx="4570412" cy="3429000"/>
          </a:xfrm>
          <a:ln/>
        </p:spPr>
      </p:sp>
      <p:sp>
        <p:nvSpPr>
          <p:cNvPr id="66567" name="Rectangle 3"/>
          <p:cNvSpPr>
            <a:spLocks noGrp="1" noChangeArrowheads="1"/>
          </p:cNvSpPr>
          <p:nvPr>
            <p:ph type="body" idx="1"/>
          </p:nvPr>
        </p:nvSpPr>
        <p:spPr>
          <a:noFill/>
        </p:spPr>
        <p:txBody>
          <a:bodyPr lIns="91424" tIns="45712" rIns="91424" bIns="45712"/>
          <a:lstStyle/>
          <a:p>
            <a:pPr eaLnBrk="1" hangingPunct="1"/>
            <a:r>
              <a:rPr lang="en-US" dirty="0" smtClean="0"/>
              <a:t>Decide on information to include on the poster</a:t>
            </a:r>
          </a:p>
          <a:p>
            <a:pPr eaLnBrk="1" hangingPunct="1"/>
            <a:r>
              <a:rPr lang="en-US" dirty="0" smtClean="0"/>
              <a:t>Research the theme topic</a:t>
            </a:r>
          </a:p>
          <a:p>
            <a:pPr eaLnBrk="1" hangingPunct="1"/>
            <a:r>
              <a:rPr lang="en-US" dirty="0" smtClean="0"/>
              <a:t>Sketch out your idea</a:t>
            </a:r>
          </a:p>
          <a:p>
            <a:pPr eaLnBrk="1" hangingPunct="1"/>
            <a:r>
              <a:rPr lang="en-US" dirty="0" smtClean="0"/>
              <a:t>Mark guidelines for lettering (lightly)</a:t>
            </a:r>
          </a:p>
          <a:p>
            <a:pPr eaLnBrk="1" hangingPunct="1"/>
            <a:r>
              <a:rPr lang="en-US" dirty="0" smtClean="0"/>
              <a:t>Clean up the poster so it is neat. Erase any guidelines that are showing.</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67587"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67588"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85150209-4503-4151-9701-A153ADA50F88}" type="slidenum">
              <a:rPr lang="en-US">
                <a:latin typeface="Arial" charset="0"/>
              </a:rPr>
              <a:pPr eaLnBrk="1" hangingPunct="1"/>
              <a:t>38</a:t>
            </a:fld>
            <a:endParaRPr lang="en-US" dirty="0">
              <a:latin typeface="Arial" charset="0"/>
            </a:endParaRPr>
          </a:p>
        </p:txBody>
      </p:sp>
      <p:sp>
        <p:nvSpPr>
          <p:cNvPr id="67589"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E9471DFD-485E-43C8-BF64-33CE7F0EE180}" type="slidenum">
              <a:rPr lang="en-US" sz="1200">
                <a:latin typeface="Arial" charset="0"/>
              </a:rPr>
              <a:pPr algn="r" eaLnBrk="1" hangingPunct="1"/>
              <a:t>38</a:t>
            </a:fld>
            <a:endParaRPr lang="en-US" sz="1200" dirty="0">
              <a:latin typeface="Arial" charset="0"/>
            </a:endParaRPr>
          </a:p>
        </p:txBody>
      </p:sp>
      <p:sp>
        <p:nvSpPr>
          <p:cNvPr id="67590" name="Rectangle 2"/>
          <p:cNvSpPr>
            <a:spLocks noRot="1" noChangeArrowheads="1" noTextEdit="1"/>
          </p:cNvSpPr>
          <p:nvPr>
            <p:ph type="sldImg"/>
          </p:nvPr>
        </p:nvSpPr>
        <p:spPr>
          <a:xfrm>
            <a:off x="1144588" y="685800"/>
            <a:ext cx="4570412" cy="3429000"/>
          </a:xfrm>
          <a:ln/>
        </p:spPr>
      </p:sp>
      <p:sp>
        <p:nvSpPr>
          <p:cNvPr id="67591" name="Rectangle 3"/>
          <p:cNvSpPr>
            <a:spLocks noGrp="1" noChangeArrowheads="1"/>
          </p:cNvSpPr>
          <p:nvPr>
            <p:ph type="body" idx="1"/>
          </p:nvPr>
        </p:nvSpPr>
        <p:spPr>
          <a:noFill/>
        </p:spPr>
        <p:txBody>
          <a:bodyPr lIns="91424" tIns="45712" rIns="91424" bIns="45712"/>
          <a:lstStyle/>
          <a:p>
            <a:pPr eaLnBrk="1" hangingPunct="1"/>
            <a:r>
              <a:rPr lang="en-US" b="1" dirty="0" smtClean="0"/>
              <a:t>Steps to follow when </a:t>
            </a:r>
            <a:br>
              <a:rPr lang="en-US" b="1" dirty="0" smtClean="0"/>
            </a:br>
            <a:r>
              <a:rPr lang="en-US" b="1" dirty="0" smtClean="0"/>
              <a:t>making a poster</a:t>
            </a:r>
          </a:p>
          <a:p>
            <a:pPr eaLnBrk="1" hangingPunct="1"/>
            <a:r>
              <a:rPr lang="en-US" dirty="0" smtClean="0"/>
              <a:t>Turn poster in on time for judging.   </a:t>
            </a:r>
          </a:p>
          <a:p>
            <a:pPr eaLnBrk="1" hangingPunct="1"/>
            <a:r>
              <a:rPr lang="en-US" dirty="0" smtClean="0"/>
              <a:t>Attach poster entry form on the back and be sure it is signed by a parent or guardian.  </a:t>
            </a:r>
          </a:p>
          <a:p>
            <a:pPr eaLnBrk="1" hangingPunct="1"/>
            <a:r>
              <a:rPr lang="en-US" dirty="0" smtClean="0"/>
              <a:t>Entry must be contestant's original, hand done creation and may not be traced from photographs or other artists' published works.</a:t>
            </a:r>
          </a:p>
          <a:p>
            <a:pPr eaLnBrk="1" hangingPunct="1"/>
            <a:endParaRPr lang="en-US" b="1"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68611"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68612"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FD4D3253-C62E-44AD-B7B8-2E98405A0CA3}" type="slidenum">
              <a:rPr lang="en-US">
                <a:latin typeface="Arial" charset="0"/>
              </a:rPr>
              <a:pPr eaLnBrk="1" hangingPunct="1"/>
              <a:t>39</a:t>
            </a:fld>
            <a:endParaRPr lang="en-US" dirty="0">
              <a:latin typeface="Arial" charset="0"/>
            </a:endParaRPr>
          </a:p>
        </p:txBody>
      </p:sp>
      <p:sp>
        <p:nvSpPr>
          <p:cNvPr id="68613"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D548411C-F280-47DB-A21B-6E0EC9A55D1B}" type="slidenum">
              <a:rPr lang="en-US" sz="1200">
                <a:latin typeface="Arial" charset="0"/>
              </a:rPr>
              <a:pPr algn="r" eaLnBrk="1" hangingPunct="1"/>
              <a:t>39</a:t>
            </a:fld>
            <a:endParaRPr lang="en-US" sz="1200" dirty="0">
              <a:latin typeface="Arial" charset="0"/>
            </a:endParaRPr>
          </a:p>
        </p:txBody>
      </p:sp>
      <p:sp>
        <p:nvSpPr>
          <p:cNvPr id="68614" name="Rectangle 2"/>
          <p:cNvSpPr>
            <a:spLocks noRot="1" noChangeArrowheads="1" noTextEdit="1"/>
          </p:cNvSpPr>
          <p:nvPr>
            <p:ph type="sldImg"/>
          </p:nvPr>
        </p:nvSpPr>
        <p:spPr>
          <a:xfrm>
            <a:off x="1144588" y="685800"/>
            <a:ext cx="4570412" cy="3429000"/>
          </a:xfrm>
          <a:ln/>
        </p:spPr>
      </p:sp>
      <p:sp>
        <p:nvSpPr>
          <p:cNvPr id="68615" name="Rectangle 3"/>
          <p:cNvSpPr>
            <a:spLocks noGrp="1" noChangeArrowheads="1"/>
          </p:cNvSpPr>
          <p:nvPr>
            <p:ph type="body" idx="1"/>
          </p:nvPr>
        </p:nvSpPr>
        <p:spPr>
          <a:noFill/>
        </p:spPr>
        <p:txBody>
          <a:bodyPr lIns="91424" tIns="45712" rIns="91424" bIns="45712"/>
          <a:lstStyle/>
          <a:p>
            <a:pPr eaLnBrk="1" hangingPunct="1"/>
            <a:r>
              <a:rPr lang="en-US" dirty="0" smtClean="0"/>
              <a:t>Any media may be used to create a flat or two-dimensional effect (paint, crayon, colored pencil, charcoal, paper or other materials). </a:t>
            </a:r>
          </a:p>
          <a:p>
            <a:pPr eaLnBrk="1" hangingPunct="1"/>
            <a:r>
              <a:rPr lang="en-US" dirty="0" smtClean="0"/>
              <a:t>Poster size must be between 8.5" x 11" and 22" x 28". Or the size required by your local or state contest.</a:t>
            </a:r>
          </a:p>
          <a:p>
            <a:pPr eaLnBrk="1" hangingPunct="1"/>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43011"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43012"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BE5B09F5-3F7D-4128-BBCD-A5C1AA432471}" type="slidenum">
              <a:rPr lang="en-US">
                <a:latin typeface="Arial" charset="0"/>
              </a:rPr>
              <a:pPr eaLnBrk="1" hangingPunct="1"/>
              <a:t>4</a:t>
            </a:fld>
            <a:endParaRPr lang="en-US" dirty="0">
              <a:latin typeface="Arial" charset="0"/>
            </a:endParaRPr>
          </a:p>
        </p:txBody>
      </p:sp>
      <p:sp>
        <p:nvSpPr>
          <p:cNvPr id="43013"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62D7B005-47EC-4D4F-97B5-9E56E02E4CC6}" type="slidenum">
              <a:rPr lang="en-US" sz="1200">
                <a:latin typeface="Arial" charset="0"/>
              </a:rPr>
              <a:pPr algn="r" eaLnBrk="1" hangingPunct="1"/>
              <a:t>4</a:t>
            </a:fld>
            <a:endParaRPr lang="en-US" sz="1200" dirty="0">
              <a:latin typeface="Arial" charset="0"/>
            </a:endParaRPr>
          </a:p>
        </p:txBody>
      </p:sp>
      <p:sp>
        <p:nvSpPr>
          <p:cNvPr id="43014" name="Rectangle 2"/>
          <p:cNvSpPr>
            <a:spLocks noRot="1" noChangeArrowheads="1" noTextEdit="1"/>
          </p:cNvSpPr>
          <p:nvPr>
            <p:ph type="sldImg"/>
          </p:nvPr>
        </p:nvSpPr>
        <p:spPr>
          <a:xfrm>
            <a:off x="1144588" y="685800"/>
            <a:ext cx="4570412" cy="3429000"/>
          </a:xfrm>
          <a:ln/>
        </p:spPr>
      </p:sp>
      <p:sp>
        <p:nvSpPr>
          <p:cNvPr id="43015" name="Rectangle 3"/>
          <p:cNvSpPr>
            <a:spLocks noGrp="1" noChangeArrowheads="1"/>
          </p:cNvSpPr>
          <p:nvPr>
            <p:ph type="body" idx="1"/>
          </p:nvPr>
        </p:nvSpPr>
        <p:spPr>
          <a:noFill/>
        </p:spPr>
        <p:txBody>
          <a:bodyPr lIns="91424" tIns="45712" rIns="91424" bIns="45712"/>
          <a:lstStyle/>
          <a:p>
            <a:pPr eaLnBrk="1" hangingPunct="1"/>
            <a:r>
              <a:rPr lang="en-US" dirty="0" smtClean="0"/>
              <a:t>What kinds of food do you need to eat each day?</a:t>
            </a:r>
          </a:p>
          <a:p>
            <a:pPr eaLnBrk="1" hangingPunct="1"/>
            <a:r>
              <a:rPr lang="en-US" i="1" dirty="0" smtClean="0"/>
              <a:t>(CLICK for food plate to come on screen)</a:t>
            </a:r>
          </a:p>
          <a:p>
            <a:pPr marL="228600" indent="-228600" eaLnBrk="1" hangingPunct="1">
              <a:buAutoNum type="arabicParenR"/>
            </a:pPr>
            <a:r>
              <a:rPr lang="en-US" i="1" dirty="0" smtClean="0"/>
              <a:t>Fruits</a:t>
            </a:r>
          </a:p>
          <a:p>
            <a:pPr marL="228600" indent="-228600" eaLnBrk="1" hangingPunct="1">
              <a:buAutoNum type="arabicParenR"/>
            </a:pPr>
            <a:r>
              <a:rPr lang="en-US" i="1" dirty="0" smtClean="0"/>
              <a:t>Grains</a:t>
            </a:r>
          </a:p>
          <a:p>
            <a:pPr marL="228600" indent="-228600" eaLnBrk="1" hangingPunct="1">
              <a:buAutoNum type="arabicParenR"/>
            </a:pPr>
            <a:r>
              <a:rPr lang="en-US" i="1" dirty="0" smtClean="0"/>
              <a:t>Vegetables</a:t>
            </a:r>
          </a:p>
          <a:p>
            <a:pPr marL="228600" indent="-228600" eaLnBrk="1" hangingPunct="1">
              <a:buAutoNum type="arabicParenR"/>
            </a:pPr>
            <a:r>
              <a:rPr lang="en-US" i="1" dirty="0" smtClean="0"/>
              <a:t>Protein</a:t>
            </a:r>
          </a:p>
          <a:p>
            <a:pPr marL="228600" indent="-228600" eaLnBrk="1" hangingPunct="1">
              <a:buAutoNum type="arabicParenR"/>
            </a:pPr>
            <a:r>
              <a:rPr lang="en-US" i="1" dirty="0" smtClean="0"/>
              <a:t>Dairy</a:t>
            </a:r>
          </a:p>
          <a:p>
            <a:pPr marL="0" indent="0" eaLnBrk="1" hangingPunct="1">
              <a:buNone/>
            </a:pPr>
            <a:endParaRPr lang="en-US" i="1" dirty="0" smtClean="0"/>
          </a:p>
          <a:p>
            <a:pPr marL="0" indent="0" eaLnBrk="1" hangingPunct="1">
              <a:buNone/>
            </a:pPr>
            <a:r>
              <a:rPr lang="en-US" i="1" dirty="0" smtClean="0"/>
              <a:t>These are</a:t>
            </a:r>
            <a:r>
              <a:rPr lang="en-US" i="1" baseline="0" dirty="0" smtClean="0"/>
              <a:t> all important to your daily nutrition</a:t>
            </a:r>
            <a:endParaRPr lang="en-US" i="1"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69635"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69636"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833D33C7-AD50-433A-8CD5-50424D20C694}" type="slidenum">
              <a:rPr lang="en-US">
                <a:latin typeface="Arial" charset="0"/>
              </a:rPr>
              <a:pPr eaLnBrk="1" hangingPunct="1"/>
              <a:t>40</a:t>
            </a:fld>
            <a:endParaRPr lang="en-US" dirty="0">
              <a:latin typeface="Arial" charset="0"/>
            </a:endParaRPr>
          </a:p>
        </p:txBody>
      </p:sp>
      <p:sp>
        <p:nvSpPr>
          <p:cNvPr id="69637"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CFDB02CC-8F85-4092-BA1B-D124374EF25C}" type="slidenum">
              <a:rPr lang="en-US" sz="1200">
                <a:latin typeface="Arial" charset="0"/>
              </a:rPr>
              <a:pPr algn="r" eaLnBrk="1" hangingPunct="1"/>
              <a:t>40</a:t>
            </a:fld>
            <a:endParaRPr lang="en-US" sz="1200" dirty="0">
              <a:latin typeface="Arial" charset="0"/>
            </a:endParaRPr>
          </a:p>
        </p:txBody>
      </p:sp>
      <p:sp>
        <p:nvSpPr>
          <p:cNvPr id="69638" name="Rectangle 2"/>
          <p:cNvSpPr>
            <a:spLocks noRot="1" noChangeArrowheads="1" noTextEdit="1"/>
          </p:cNvSpPr>
          <p:nvPr>
            <p:ph type="sldImg"/>
          </p:nvPr>
        </p:nvSpPr>
        <p:spPr>
          <a:xfrm>
            <a:off x="1144588" y="685800"/>
            <a:ext cx="4570412" cy="3429000"/>
          </a:xfrm>
          <a:ln/>
        </p:spPr>
      </p:sp>
      <p:sp>
        <p:nvSpPr>
          <p:cNvPr id="69639" name="Rectangle 3"/>
          <p:cNvSpPr>
            <a:spLocks noGrp="1" noChangeArrowheads="1"/>
          </p:cNvSpPr>
          <p:nvPr>
            <p:ph type="body" idx="1"/>
          </p:nvPr>
        </p:nvSpPr>
        <p:spPr>
          <a:noFill/>
        </p:spPr>
        <p:txBody>
          <a:bodyPr lIns="91424" tIns="45712" rIns="91424" bIns="45712"/>
          <a:lstStyle/>
          <a:p>
            <a:pPr eaLnBrk="1" hangingPunct="1"/>
            <a:r>
              <a:rPr lang="en-US" dirty="0" smtClean="0"/>
              <a:t>Conservation message—50 percent </a:t>
            </a:r>
          </a:p>
          <a:p>
            <a:pPr eaLnBrk="1" hangingPunct="1"/>
            <a:r>
              <a:rPr lang="en-US" dirty="0" smtClean="0"/>
              <a:t>Visual effectiveness—30 percent </a:t>
            </a:r>
          </a:p>
          <a:p>
            <a:pPr eaLnBrk="1" hangingPunct="1"/>
            <a:r>
              <a:rPr lang="en-US" dirty="0" smtClean="0"/>
              <a:t>Originality—10 percent and </a:t>
            </a:r>
          </a:p>
          <a:p>
            <a:pPr eaLnBrk="1" hangingPunct="1"/>
            <a:r>
              <a:rPr lang="en-US" dirty="0" smtClean="0"/>
              <a:t>Universal appeal—10 percent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72707"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72708"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83D205B2-2A5D-4427-876C-6CD58E95555D}" type="slidenum">
              <a:rPr lang="en-US">
                <a:latin typeface="Arial" charset="0"/>
              </a:rPr>
              <a:pPr eaLnBrk="1" hangingPunct="1"/>
              <a:t>41</a:t>
            </a:fld>
            <a:endParaRPr lang="en-US" dirty="0">
              <a:latin typeface="Arial" charset="0"/>
            </a:endParaRPr>
          </a:p>
        </p:txBody>
      </p:sp>
      <p:sp>
        <p:nvSpPr>
          <p:cNvPr id="72709"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864BACCA-35EC-430C-B026-4A41E4746BCA}" type="slidenum">
              <a:rPr lang="en-US" sz="1200">
                <a:latin typeface="Arial" charset="0"/>
              </a:rPr>
              <a:pPr algn="r" eaLnBrk="1" hangingPunct="1"/>
              <a:t>41</a:t>
            </a:fld>
            <a:endParaRPr lang="en-US" sz="1200" dirty="0">
              <a:latin typeface="Arial" charset="0"/>
            </a:endParaRPr>
          </a:p>
        </p:txBody>
      </p:sp>
      <p:sp>
        <p:nvSpPr>
          <p:cNvPr id="72710" name="Rectangle 2"/>
          <p:cNvSpPr>
            <a:spLocks noRot="1" noChangeArrowheads="1" noTextEdit="1"/>
          </p:cNvSpPr>
          <p:nvPr>
            <p:ph type="sldImg"/>
          </p:nvPr>
        </p:nvSpPr>
        <p:spPr>
          <a:xfrm>
            <a:off x="1144588" y="685800"/>
            <a:ext cx="4570412" cy="3429000"/>
          </a:xfrm>
          <a:ln/>
        </p:spPr>
      </p:sp>
      <p:sp>
        <p:nvSpPr>
          <p:cNvPr id="72711" name="Rectangle 3"/>
          <p:cNvSpPr>
            <a:spLocks noGrp="1" noChangeArrowheads="1"/>
          </p:cNvSpPr>
          <p:nvPr>
            <p:ph type="body" idx="1"/>
          </p:nvPr>
        </p:nvSpPr>
        <p:spPr>
          <a:noFill/>
        </p:spPr>
        <p:txBody>
          <a:bodyPr lIns="91424" tIns="45712" rIns="91424" bIns="45712"/>
          <a:lstStyle/>
          <a:p>
            <a:pPr eaLnBrk="1" hangingPunct="1"/>
            <a:r>
              <a:rPr lang="en-US" dirty="0" smtClean="0"/>
              <a:t>For you to add local or area information on dates, contest and other information.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71683"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71684"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3F1F93E9-C611-47BA-83D4-011900655DFA}" type="slidenum">
              <a:rPr lang="en-US">
                <a:latin typeface="Arial" charset="0"/>
              </a:rPr>
              <a:pPr eaLnBrk="1" hangingPunct="1"/>
              <a:t>42</a:t>
            </a:fld>
            <a:endParaRPr lang="en-US" dirty="0">
              <a:latin typeface="Arial" charset="0"/>
            </a:endParaRPr>
          </a:p>
        </p:txBody>
      </p:sp>
      <p:sp>
        <p:nvSpPr>
          <p:cNvPr id="71685"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7A1E419A-7F12-4FD5-9C30-F54DCB983322}" type="slidenum">
              <a:rPr lang="en-US" sz="1200">
                <a:latin typeface="Arial" charset="0"/>
              </a:rPr>
              <a:pPr algn="r" eaLnBrk="1" hangingPunct="1"/>
              <a:t>42</a:t>
            </a:fld>
            <a:endParaRPr lang="en-US" sz="1200" dirty="0">
              <a:latin typeface="Arial" charset="0"/>
            </a:endParaRPr>
          </a:p>
        </p:txBody>
      </p:sp>
      <p:sp>
        <p:nvSpPr>
          <p:cNvPr id="71686" name="Rectangle 2"/>
          <p:cNvSpPr>
            <a:spLocks noRot="1" noChangeArrowheads="1" noTextEdit="1"/>
          </p:cNvSpPr>
          <p:nvPr>
            <p:ph type="sldImg"/>
          </p:nvPr>
        </p:nvSpPr>
        <p:spPr>
          <a:xfrm>
            <a:off x="1144588" y="685800"/>
            <a:ext cx="4570412" cy="3429000"/>
          </a:xfrm>
          <a:ln/>
        </p:spPr>
      </p:sp>
      <p:sp>
        <p:nvSpPr>
          <p:cNvPr id="71687" name="Rectangle 3"/>
          <p:cNvSpPr>
            <a:spLocks noGrp="1" noChangeArrowheads="1"/>
          </p:cNvSpPr>
          <p:nvPr>
            <p:ph type="body" idx="1"/>
          </p:nvPr>
        </p:nvSpPr>
        <p:spPr>
          <a:noFill/>
        </p:spPr>
        <p:txBody>
          <a:bodyPr lIns="91424" tIns="45712" rIns="91424" bIns="45712"/>
          <a:lstStyle/>
          <a:p>
            <a:pPr eaLnBrk="1" hangingPunct="1"/>
            <a:r>
              <a:rPr lang="en-US" dirty="0" smtClean="0"/>
              <a:t>Visit</a:t>
            </a:r>
          </a:p>
          <a:p>
            <a:pPr eaLnBrk="1" hangingPunct="1"/>
            <a:r>
              <a:rPr lang="en-US" dirty="0" smtClean="0"/>
              <a:t>www.nacdnet.org</a:t>
            </a:r>
          </a:p>
          <a:p>
            <a:pPr eaLnBrk="1" hangingPunct="1"/>
            <a:r>
              <a:rPr lang="en-US" dirty="0" smtClean="0"/>
              <a:t>Stewardship &amp; Education</a:t>
            </a:r>
          </a:p>
          <a:p>
            <a:pPr eaLnBrk="1" hangingPunct="1"/>
            <a:r>
              <a:rPr lang="en-US" dirty="0" smtClean="0"/>
              <a:t>For additional information on </a:t>
            </a:r>
          </a:p>
          <a:p>
            <a:pPr eaLnBrk="1" hangingPunct="1"/>
            <a:r>
              <a:rPr lang="en-US" dirty="0" smtClean="0"/>
              <a:t>NACD Education Material on Habitat, Soil and Water</a:t>
            </a:r>
          </a:p>
          <a:p>
            <a:pPr eaLnBrk="1" hangingPunct="1"/>
            <a:r>
              <a:rPr lang="en-US" dirty="0" smtClean="0"/>
              <a:t>	Teachers guide</a:t>
            </a:r>
          </a:p>
          <a:p>
            <a:pPr eaLnBrk="1" hangingPunct="1"/>
            <a:r>
              <a:rPr lang="en-US" dirty="0" smtClean="0"/>
              <a:t>	Student booklets</a:t>
            </a:r>
          </a:p>
          <a:p>
            <a:pPr eaLnBrk="1" hangingPunct="1"/>
            <a:r>
              <a:rPr lang="en-US" dirty="0" smtClean="0"/>
              <a:t>	               and more………………………..</a:t>
            </a:r>
          </a:p>
          <a:p>
            <a:pPr eaLnBrk="1" hangingPunct="1"/>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73731"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73732"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D5EDB1C7-B39C-4159-8BC3-7C0421D4D1FD}" type="slidenum">
              <a:rPr lang="en-US">
                <a:latin typeface="Arial" charset="0"/>
              </a:rPr>
              <a:pPr eaLnBrk="1" hangingPunct="1"/>
              <a:t>43</a:t>
            </a:fld>
            <a:endParaRPr lang="en-US" dirty="0">
              <a:latin typeface="Arial" charset="0"/>
            </a:endParaRPr>
          </a:p>
        </p:txBody>
      </p:sp>
      <p:sp>
        <p:nvSpPr>
          <p:cNvPr id="73733"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7307E660-B3FB-453C-BBC1-7C405CA2F351}" type="slidenum">
              <a:rPr lang="en-US" sz="1200">
                <a:latin typeface="Arial" charset="0"/>
              </a:rPr>
              <a:pPr algn="r" eaLnBrk="1" hangingPunct="1"/>
              <a:t>43</a:t>
            </a:fld>
            <a:endParaRPr lang="en-US" sz="1200" dirty="0">
              <a:latin typeface="Arial" charset="0"/>
            </a:endParaRPr>
          </a:p>
        </p:txBody>
      </p:sp>
      <p:sp>
        <p:nvSpPr>
          <p:cNvPr id="73734" name="Rectangle 2"/>
          <p:cNvSpPr>
            <a:spLocks noRot="1" noChangeArrowheads="1" noTextEdit="1"/>
          </p:cNvSpPr>
          <p:nvPr>
            <p:ph type="sldImg"/>
          </p:nvPr>
        </p:nvSpPr>
        <p:spPr>
          <a:xfrm>
            <a:off x="1144588" y="685800"/>
            <a:ext cx="4570412" cy="3429000"/>
          </a:xfrm>
          <a:ln/>
        </p:spPr>
      </p:sp>
      <p:sp>
        <p:nvSpPr>
          <p:cNvPr id="73735" name="Rectangle 3"/>
          <p:cNvSpPr>
            <a:spLocks noGrp="1" noChangeArrowheads="1"/>
          </p:cNvSpPr>
          <p:nvPr>
            <p:ph type="body" idx="1"/>
          </p:nvPr>
        </p:nvSpPr>
        <p:spPr>
          <a:noFill/>
        </p:spPr>
        <p:txBody>
          <a:bodyPr lIns="91424" tIns="45712" rIns="91424" bIns="45712"/>
          <a:lstStyle/>
          <a:p>
            <a:pPr eaLnBrk="1" hangingPunct="1"/>
            <a:endParaRPr lang="en-US" dirty="0" smtClean="0"/>
          </a:p>
          <a:p>
            <a:pPr eaLnBrk="1" hangingPunct="1"/>
            <a:r>
              <a:rPr lang="en-US" dirty="0" smtClean="0"/>
              <a:t>To find information about how to conduct a speech contest visit:</a:t>
            </a:r>
          </a:p>
          <a:p>
            <a:pPr eaLnBrk="1" hangingPunct="1"/>
            <a:endParaRPr lang="en-US" dirty="0" smtClean="0"/>
          </a:p>
          <a:p>
            <a:pPr eaLnBrk="1" hangingPunct="1"/>
            <a:r>
              <a:rPr lang="en-US" dirty="0" smtClean="0">
                <a:hlinkClick r:id="rId3"/>
              </a:rPr>
              <a:t>http://www.nacdnet.org/stewardship/speech_essay_contest_ideas.pdf</a:t>
            </a:r>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74755"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74756"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48FAC776-6425-4929-B34F-959BA3AAF57C}" type="slidenum">
              <a:rPr lang="en-US">
                <a:latin typeface="Arial" charset="0"/>
              </a:rPr>
              <a:pPr eaLnBrk="1" hangingPunct="1"/>
              <a:t>44</a:t>
            </a:fld>
            <a:endParaRPr lang="en-US" dirty="0">
              <a:latin typeface="Arial" charset="0"/>
            </a:endParaRPr>
          </a:p>
        </p:txBody>
      </p:sp>
      <p:sp>
        <p:nvSpPr>
          <p:cNvPr id="74757"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756447DA-6914-4F06-A704-959C9B7A505A}" type="slidenum">
              <a:rPr lang="en-US" sz="1200">
                <a:latin typeface="Arial" charset="0"/>
              </a:rPr>
              <a:pPr algn="r" eaLnBrk="1" hangingPunct="1"/>
              <a:t>44</a:t>
            </a:fld>
            <a:endParaRPr lang="en-US" sz="1200" dirty="0">
              <a:latin typeface="Arial" charset="0"/>
            </a:endParaRPr>
          </a:p>
        </p:txBody>
      </p:sp>
      <p:sp>
        <p:nvSpPr>
          <p:cNvPr id="74758" name="Rectangle 2"/>
          <p:cNvSpPr>
            <a:spLocks noRot="1" noChangeArrowheads="1" noTextEdit="1"/>
          </p:cNvSpPr>
          <p:nvPr>
            <p:ph type="sldImg"/>
          </p:nvPr>
        </p:nvSpPr>
        <p:spPr>
          <a:xfrm>
            <a:off x="1144588" y="685800"/>
            <a:ext cx="4570412" cy="3429000"/>
          </a:xfrm>
          <a:ln/>
        </p:spPr>
      </p:sp>
      <p:sp>
        <p:nvSpPr>
          <p:cNvPr id="74759" name="Rectangle 3"/>
          <p:cNvSpPr>
            <a:spLocks noGrp="1" noChangeArrowheads="1"/>
          </p:cNvSpPr>
          <p:nvPr>
            <p:ph type="body" idx="1"/>
          </p:nvPr>
        </p:nvSpPr>
        <p:spPr>
          <a:noFill/>
        </p:spPr>
        <p:txBody>
          <a:bodyPr lIns="91424" tIns="45712" rIns="91424" bIns="45712"/>
          <a:lstStyle/>
          <a:p>
            <a:pPr eaLnBrk="1" hangingPunct="1"/>
            <a:endParaRPr lang="en-US" dirty="0" smtClean="0"/>
          </a:p>
          <a:p>
            <a:pPr eaLnBrk="1" hangingPunct="1"/>
            <a:r>
              <a:rPr lang="en-US" dirty="0" smtClean="0"/>
              <a:t>To find information about how to conduct an essay contest visit:</a:t>
            </a:r>
          </a:p>
          <a:p>
            <a:pPr eaLnBrk="1" hangingPunct="1"/>
            <a:endParaRPr lang="en-US" dirty="0" smtClean="0"/>
          </a:p>
          <a:p>
            <a:pPr eaLnBrk="1" hangingPunct="1"/>
            <a:r>
              <a:rPr lang="en-US" dirty="0" smtClean="0">
                <a:hlinkClick r:id="rId3"/>
              </a:rPr>
              <a:t>http://www.nacdnet.org/stewardship/speech_essay_contest_ideas.pdf</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smtClean="0">
                <a:latin typeface="Arial" charset="0"/>
              </a:rPr>
              <a:t>2012_NACD_Soil to Spoon                                  </a:t>
            </a:r>
            <a:r>
              <a:rPr lang="en-US" dirty="0">
                <a:latin typeface="Arial" charset="0"/>
              </a:rPr>
              <a:t>PosterContest_Info</a:t>
            </a:r>
          </a:p>
        </p:txBody>
      </p:sp>
      <p:sp>
        <p:nvSpPr>
          <p:cNvPr id="46083"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a:t>
            </a:r>
            <a:r>
              <a:rPr lang="en-US" dirty="0" smtClean="0">
                <a:latin typeface="Arial" charset="0"/>
              </a:rPr>
              <a:t>    317-326-2952  </a:t>
            </a:r>
            <a:r>
              <a:rPr lang="en-US" dirty="0">
                <a:latin typeface="Arial" charset="0"/>
              </a:rPr>
              <a:t>stewardship@nacdnet.org</a:t>
            </a:r>
          </a:p>
        </p:txBody>
      </p:sp>
      <p:sp>
        <p:nvSpPr>
          <p:cNvPr id="46084"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355C9D37-8BAE-4C3B-AD40-E539C104FC0E}" type="slidenum">
              <a:rPr lang="en-US">
                <a:latin typeface="Arial" charset="0"/>
              </a:rPr>
              <a:pPr eaLnBrk="1" hangingPunct="1"/>
              <a:t>5</a:t>
            </a:fld>
            <a:endParaRPr lang="en-US" dirty="0">
              <a:latin typeface="Arial" charset="0"/>
            </a:endParaRPr>
          </a:p>
        </p:txBody>
      </p:sp>
      <p:sp>
        <p:nvSpPr>
          <p:cNvPr id="46085" name="Rectangle 2"/>
          <p:cNvSpPr>
            <a:spLocks noRot="1" noChangeArrowheads="1" noTextEdit="1"/>
          </p:cNvSpPr>
          <p:nvPr>
            <p:ph type="sldImg"/>
          </p:nvPr>
        </p:nvSpPr>
        <p:spPr>
          <a:ln/>
        </p:spPr>
      </p:sp>
      <p:sp>
        <p:nvSpPr>
          <p:cNvPr id="46086" name="Rectangle 3"/>
          <p:cNvSpPr>
            <a:spLocks noGrp="1" noChangeArrowheads="1"/>
          </p:cNvSpPr>
          <p:nvPr>
            <p:ph type="body" idx="1"/>
          </p:nvPr>
        </p:nvSpPr>
        <p:spPr>
          <a:noFill/>
        </p:spPr>
        <p:txBody>
          <a:bodyPr/>
          <a:lstStyle/>
          <a:p>
            <a:pPr eaLnBrk="1" hangingPunct="1">
              <a:spcBef>
                <a:spcPct val="50000"/>
              </a:spcBef>
            </a:pPr>
            <a:r>
              <a:rPr lang="en-US" dirty="0" smtClean="0"/>
              <a:t>What do these foods</a:t>
            </a:r>
            <a:r>
              <a:rPr lang="en-US" baseline="0" dirty="0" smtClean="0"/>
              <a:t> have in common?</a:t>
            </a:r>
          </a:p>
          <a:p>
            <a:pPr eaLnBrk="1" hangingPunct="1">
              <a:spcBef>
                <a:spcPct val="50000"/>
              </a:spcBef>
            </a:pPr>
            <a:r>
              <a:rPr lang="en-US" i="1" baseline="0" dirty="0" smtClean="0"/>
              <a:t>(CLICK for soil picture to come on screen)</a:t>
            </a:r>
          </a:p>
          <a:p>
            <a:pPr eaLnBrk="1" hangingPunct="1">
              <a:spcBef>
                <a:spcPct val="50000"/>
              </a:spcBef>
            </a:pPr>
            <a:endParaRPr lang="en-US" i="1" baseline="0" dirty="0" smtClean="0"/>
          </a:p>
          <a:p>
            <a:pPr eaLnBrk="1" hangingPunct="1">
              <a:spcBef>
                <a:spcPct val="50000"/>
              </a:spcBef>
            </a:pPr>
            <a:r>
              <a:rPr lang="en-US" i="0" baseline="0" dirty="0" smtClean="0"/>
              <a:t>They all have a connection to the soil.</a:t>
            </a:r>
            <a:endParaRPr lang="en-US" i="0" dirty="0" smtClean="0"/>
          </a:p>
          <a:p>
            <a:pPr eaLnBrk="1" hangingPunct="1">
              <a:spcBef>
                <a:spcPct val="50000"/>
              </a:spcBef>
            </a:pPr>
            <a:endParaRPr lang="en-US" dirty="0" smtClean="0"/>
          </a:p>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52227"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52228"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B948BB65-7E86-460E-84D0-6BA350555285}" type="slidenum">
              <a:rPr lang="en-US">
                <a:latin typeface="Arial" charset="0"/>
              </a:rPr>
              <a:pPr eaLnBrk="1" hangingPunct="1"/>
              <a:t>6</a:t>
            </a:fld>
            <a:endParaRPr lang="en-US" dirty="0">
              <a:latin typeface="Arial" charset="0"/>
            </a:endParaRPr>
          </a:p>
        </p:txBody>
      </p:sp>
      <p:sp>
        <p:nvSpPr>
          <p:cNvPr id="52229"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84501C0D-165D-4EC2-A391-B372BC2D9AF0}" type="slidenum">
              <a:rPr lang="en-US" sz="1200">
                <a:latin typeface="Arial" charset="0"/>
              </a:rPr>
              <a:pPr algn="r" eaLnBrk="1" hangingPunct="1"/>
              <a:t>6</a:t>
            </a:fld>
            <a:endParaRPr lang="en-US" sz="1200" dirty="0">
              <a:latin typeface="Arial" charset="0"/>
            </a:endParaRPr>
          </a:p>
        </p:txBody>
      </p:sp>
      <p:sp>
        <p:nvSpPr>
          <p:cNvPr id="52230" name="Rectangle 2"/>
          <p:cNvSpPr>
            <a:spLocks noRot="1" noChangeArrowheads="1" noTextEdit="1"/>
          </p:cNvSpPr>
          <p:nvPr>
            <p:ph type="sldImg"/>
          </p:nvPr>
        </p:nvSpPr>
        <p:spPr>
          <a:xfrm>
            <a:off x="1144588" y="685800"/>
            <a:ext cx="4570412" cy="3429000"/>
          </a:xfrm>
          <a:ln/>
        </p:spPr>
      </p:sp>
      <p:sp>
        <p:nvSpPr>
          <p:cNvPr id="52231" name="Rectangle 3"/>
          <p:cNvSpPr>
            <a:spLocks noGrp="1" noChangeArrowheads="1"/>
          </p:cNvSpPr>
          <p:nvPr>
            <p:ph type="body" idx="1"/>
          </p:nvPr>
        </p:nvSpPr>
        <p:spPr>
          <a:noFill/>
        </p:spPr>
        <p:txBody>
          <a:bodyPr lIns="91424" tIns="45712" rIns="91424" bIns="45712"/>
          <a:lstStyle/>
          <a:p>
            <a:pPr eaLnBrk="1" hangingPunct="1"/>
            <a:r>
              <a:rPr lang="en-US" sz="900" dirty="0" smtClean="0"/>
              <a:t>Fruits – some examples</a:t>
            </a:r>
            <a:r>
              <a:rPr lang="en-US" sz="900" baseline="0" dirty="0" smtClean="0"/>
              <a:t> are:</a:t>
            </a:r>
            <a:endParaRPr lang="en-US" sz="900" dirty="0" smtClean="0"/>
          </a:p>
          <a:p>
            <a:pPr eaLnBrk="1" hangingPunct="1"/>
            <a:r>
              <a:rPr lang="en-US" sz="900" dirty="0" smtClean="0"/>
              <a:t>Are part of your daily food needs.</a:t>
            </a:r>
          </a:p>
          <a:p>
            <a:pPr eaLnBrk="1" hangingPunct="1"/>
            <a:r>
              <a:rPr lang="en-US" sz="900" dirty="0" smtClean="0"/>
              <a:t>Apples</a:t>
            </a:r>
            <a:r>
              <a:rPr lang="en-US" sz="900" baseline="0" dirty="0" smtClean="0"/>
              <a:t> </a:t>
            </a:r>
            <a:r>
              <a:rPr lang="en-US" sz="900" i="1" baseline="0" dirty="0" smtClean="0"/>
              <a:t>(CLICK)</a:t>
            </a:r>
          </a:p>
          <a:p>
            <a:pPr eaLnBrk="1" hangingPunct="1"/>
            <a:r>
              <a:rPr lang="en-US" sz="900" baseline="0" dirty="0" smtClean="0"/>
              <a:t>Grapes </a:t>
            </a:r>
            <a:r>
              <a:rPr lang="en-US" sz="900" i="1"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baseline="0" dirty="0" smtClean="0"/>
              <a:t>Peaches </a:t>
            </a:r>
            <a:r>
              <a:rPr lang="en-US" sz="900" i="1" baseline="0" dirty="0" smtClean="0"/>
              <a:t>(CLICK)</a:t>
            </a:r>
          </a:p>
          <a:p>
            <a:pPr eaLnBrk="1" hangingPunct="1"/>
            <a:endParaRPr lang="en-US" sz="9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44035"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44036"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6F309423-F008-4922-A0C1-7D59103876F4}" type="slidenum">
              <a:rPr lang="en-US">
                <a:latin typeface="Arial" charset="0"/>
              </a:rPr>
              <a:pPr eaLnBrk="1" hangingPunct="1"/>
              <a:t>7</a:t>
            </a:fld>
            <a:endParaRPr lang="en-US" dirty="0">
              <a:latin typeface="Arial" charset="0"/>
            </a:endParaRPr>
          </a:p>
        </p:txBody>
      </p:sp>
      <p:sp>
        <p:nvSpPr>
          <p:cNvPr id="44037"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F450AD85-32E6-48E0-8F88-4AAC85F52E66}" type="slidenum">
              <a:rPr lang="en-US" sz="1200">
                <a:latin typeface="Arial" charset="0"/>
              </a:rPr>
              <a:pPr algn="r" eaLnBrk="1" hangingPunct="1"/>
              <a:t>7</a:t>
            </a:fld>
            <a:endParaRPr lang="en-US" sz="1200" dirty="0">
              <a:latin typeface="Arial" charset="0"/>
            </a:endParaRPr>
          </a:p>
        </p:txBody>
      </p:sp>
      <p:sp>
        <p:nvSpPr>
          <p:cNvPr id="44038" name="Rectangle 2"/>
          <p:cNvSpPr>
            <a:spLocks noRot="1" noChangeArrowheads="1" noTextEdit="1"/>
          </p:cNvSpPr>
          <p:nvPr>
            <p:ph type="sldImg"/>
          </p:nvPr>
        </p:nvSpPr>
        <p:spPr>
          <a:xfrm>
            <a:off x="1144588" y="685800"/>
            <a:ext cx="4570412" cy="3429000"/>
          </a:xfrm>
          <a:ln/>
        </p:spPr>
      </p:sp>
      <p:sp>
        <p:nvSpPr>
          <p:cNvPr id="44039" name="Rectangle 3"/>
          <p:cNvSpPr>
            <a:spLocks noGrp="1" noChangeArrowheads="1"/>
          </p:cNvSpPr>
          <p:nvPr>
            <p:ph type="body" idx="1"/>
          </p:nvPr>
        </p:nvSpPr>
        <p:spPr>
          <a:noFill/>
        </p:spPr>
        <p:txBody>
          <a:bodyPr lIns="91424" tIns="45712" rIns="91424" bIns="45712"/>
          <a:lstStyle/>
          <a:p>
            <a:pPr eaLnBrk="1" hangingPunct="1"/>
            <a:r>
              <a:rPr lang="en-US" dirty="0" smtClean="0"/>
              <a:t>Trace the apple back to the soil. </a:t>
            </a:r>
            <a:r>
              <a:rPr lang="en-US" i="1"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Apples are so good for you.  We buy apples from</a:t>
            </a:r>
            <a:r>
              <a:rPr lang="en-US" baseline="0" dirty="0" smtClean="0"/>
              <a:t> the store, or you can buy or pick them from an apple orchard. </a:t>
            </a:r>
            <a:r>
              <a:rPr lang="en-US" i="1" dirty="0" smtClean="0"/>
              <a:t>(Click)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apple grows on an apple tree. </a:t>
            </a:r>
            <a:r>
              <a:rPr lang="en-US" i="1" dirty="0" smtClean="0"/>
              <a:t>(Click)(Click) </a:t>
            </a:r>
            <a:r>
              <a:rPr lang="en-US" i="0" dirty="0" smtClean="0"/>
              <a:t>The</a:t>
            </a:r>
            <a:r>
              <a:rPr lang="en-US" i="0" baseline="0" dirty="0" smtClean="0"/>
              <a:t> apple tree starts out as a little seedling. </a:t>
            </a:r>
            <a:r>
              <a:rPr lang="en-US" i="1" dirty="0" smtClean="0"/>
              <a:t>(Click)(Click) </a:t>
            </a:r>
            <a:r>
              <a:rPr lang="en-US" i="1" baseline="0" dirty="0" smtClean="0"/>
              <a:t> </a:t>
            </a:r>
            <a:r>
              <a:rPr lang="en-US" i="0" baseline="0" dirty="0" smtClean="0"/>
              <a:t>You  have to plant an apple seed </a:t>
            </a:r>
            <a:r>
              <a:rPr lang="en-US" i="1" dirty="0" smtClean="0"/>
              <a:t>(Click)</a:t>
            </a:r>
            <a:r>
              <a:rPr lang="en-US" i="1" baseline="0" dirty="0" smtClean="0"/>
              <a:t> </a:t>
            </a:r>
            <a:r>
              <a:rPr lang="en-US" i="1" dirty="0" smtClean="0"/>
              <a:t>(Click)</a:t>
            </a:r>
            <a:r>
              <a:rPr lang="en-US" i="1" baseline="0" dirty="0" smtClean="0"/>
              <a:t> (</a:t>
            </a:r>
            <a:r>
              <a:rPr lang="en-US" i="1" dirty="0" smtClean="0"/>
              <a:t>Click) and the seed has to be planted in the ??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SOIL!</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52227"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52228"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B948BB65-7E86-460E-84D0-6BA350555285}" type="slidenum">
              <a:rPr lang="en-US">
                <a:latin typeface="Arial" charset="0"/>
              </a:rPr>
              <a:pPr eaLnBrk="1" hangingPunct="1"/>
              <a:t>8</a:t>
            </a:fld>
            <a:endParaRPr lang="en-US" dirty="0">
              <a:latin typeface="Arial" charset="0"/>
            </a:endParaRPr>
          </a:p>
        </p:txBody>
      </p:sp>
      <p:sp>
        <p:nvSpPr>
          <p:cNvPr id="52229"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84501C0D-165D-4EC2-A391-B372BC2D9AF0}" type="slidenum">
              <a:rPr lang="en-US" sz="1200">
                <a:latin typeface="Arial" charset="0"/>
              </a:rPr>
              <a:pPr algn="r" eaLnBrk="1" hangingPunct="1"/>
              <a:t>8</a:t>
            </a:fld>
            <a:endParaRPr lang="en-US" sz="1200" dirty="0">
              <a:latin typeface="Arial" charset="0"/>
            </a:endParaRPr>
          </a:p>
        </p:txBody>
      </p:sp>
      <p:sp>
        <p:nvSpPr>
          <p:cNvPr id="52230" name="Rectangle 2"/>
          <p:cNvSpPr>
            <a:spLocks noRot="1" noChangeArrowheads="1" noTextEdit="1"/>
          </p:cNvSpPr>
          <p:nvPr>
            <p:ph type="sldImg"/>
          </p:nvPr>
        </p:nvSpPr>
        <p:spPr>
          <a:xfrm>
            <a:off x="1144588" y="685800"/>
            <a:ext cx="4570412" cy="3429000"/>
          </a:xfrm>
          <a:ln/>
        </p:spPr>
      </p:sp>
      <p:sp>
        <p:nvSpPr>
          <p:cNvPr id="52231" name="Rectangle 3"/>
          <p:cNvSpPr>
            <a:spLocks noGrp="1" noChangeArrowheads="1"/>
          </p:cNvSpPr>
          <p:nvPr>
            <p:ph type="body" idx="1"/>
          </p:nvPr>
        </p:nvSpPr>
        <p:spPr>
          <a:noFill/>
        </p:spPr>
        <p:txBody>
          <a:bodyPr lIns="91424" tIns="45712" rIns="91424" bIns="45712"/>
          <a:lstStyle/>
          <a:p>
            <a:pPr eaLnBrk="1" hangingPunct="1"/>
            <a:r>
              <a:rPr lang="en-US" sz="900" dirty="0" smtClean="0"/>
              <a:t>Vegetables – some examples</a:t>
            </a:r>
            <a:r>
              <a:rPr lang="en-US" sz="900" baseline="0" dirty="0" smtClean="0"/>
              <a:t> are</a:t>
            </a:r>
            <a:r>
              <a:rPr lang="en-US" sz="900" dirty="0" smtClean="0"/>
              <a:t>:</a:t>
            </a:r>
          </a:p>
          <a:p>
            <a:pPr eaLnBrk="1" hangingPunct="1"/>
            <a:r>
              <a:rPr lang="en-US" sz="900" dirty="0" smtClean="0"/>
              <a:t>You might have during the day for lunch</a:t>
            </a:r>
            <a:r>
              <a:rPr lang="en-US" sz="900" baseline="0" dirty="0" smtClean="0"/>
              <a:t> or supper </a:t>
            </a:r>
          </a:p>
          <a:p>
            <a:pPr eaLnBrk="1" hangingPunct="1"/>
            <a:r>
              <a:rPr lang="en-US" sz="900" baseline="0" dirty="0" smtClean="0"/>
              <a:t>Sweet Corn</a:t>
            </a:r>
          </a:p>
          <a:p>
            <a:pPr eaLnBrk="1" hangingPunct="1"/>
            <a:r>
              <a:rPr lang="en-US" sz="900" baseline="0" dirty="0" smtClean="0"/>
              <a:t>Green Beans</a:t>
            </a:r>
          </a:p>
          <a:p>
            <a:pPr eaLnBrk="1" hangingPunct="1"/>
            <a:r>
              <a:rPr lang="en-US" sz="900" baseline="0" dirty="0" smtClean="0"/>
              <a:t>Carrots</a:t>
            </a:r>
          </a:p>
          <a:p>
            <a:pPr eaLnBrk="1" hangingPunct="1"/>
            <a:r>
              <a:rPr lang="en-US" sz="900" baseline="0" dirty="0" smtClean="0"/>
              <a:t>Or Peas</a:t>
            </a:r>
          </a:p>
          <a:p>
            <a:pPr eaLnBrk="1" hangingPunct="1"/>
            <a:r>
              <a:rPr lang="en-US" sz="900" baseline="0" dirty="0" smtClean="0"/>
              <a:t>Which one is your favorite?</a:t>
            </a:r>
          </a:p>
          <a:p>
            <a:pPr eaLnBrk="1" hangingPunct="1"/>
            <a:endParaRPr lang="en-US" sz="9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2011_NACD_Forestry                                  PosterContest_Info</a:t>
            </a:r>
          </a:p>
        </p:txBody>
      </p:sp>
      <p:sp>
        <p:nvSpPr>
          <p:cNvPr id="44035" name="Rectangle 6"/>
          <p:cNvSpPr>
            <a:spLocks noGrp="1" noChangeArrowheads="1"/>
          </p:cNvSpPr>
          <p:nvPr>
            <p:ph type="ftr" sz="quarter" idx="4"/>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r>
              <a:rPr lang="en-US" dirty="0">
                <a:latin typeface="Arial" charset="0"/>
              </a:rPr>
              <a:t>Questions: Contact Susan Schultz  317-326-2952  stewardship@nacdnet.org</a:t>
            </a:r>
          </a:p>
        </p:txBody>
      </p:sp>
      <p:sp>
        <p:nvSpPr>
          <p:cNvPr id="44036" name="Rectangle 7"/>
          <p:cNvSpPr>
            <a:spLocks noGrp="1" noChangeArrowheads="1"/>
          </p:cNvSpPr>
          <p:nvPr>
            <p:ph type="sldNum" sz="quarter" idx="5"/>
          </p:nvPr>
        </p:nvSpPr>
        <p:spPr>
          <a:noFill/>
        </p:spPr>
        <p:txBody>
          <a:bodyPr/>
          <a:lstStyle>
            <a:lvl1pPr defTabSz="914485" eaLnBrk="0" hangingPunct="0">
              <a:defRPr>
                <a:solidFill>
                  <a:schemeClr val="tx1"/>
                </a:solidFill>
                <a:latin typeface="Times New Roman" pitchFamily="18" charset="0"/>
                <a:cs typeface="Arial" charset="0"/>
              </a:defRPr>
            </a:lvl1pPr>
            <a:lvl2pPr marL="702756" indent="-270291" defTabSz="914485" eaLnBrk="0" hangingPunct="0">
              <a:defRPr>
                <a:solidFill>
                  <a:schemeClr val="tx1"/>
                </a:solidFill>
                <a:latin typeface="Times New Roman" pitchFamily="18" charset="0"/>
                <a:cs typeface="Arial" charset="0"/>
              </a:defRPr>
            </a:lvl2pPr>
            <a:lvl3pPr marL="1081164" indent="-216233" defTabSz="914485" eaLnBrk="0" hangingPunct="0">
              <a:defRPr>
                <a:solidFill>
                  <a:schemeClr val="tx1"/>
                </a:solidFill>
                <a:latin typeface="Times New Roman" pitchFamily="18" charset="0"/>
                <a:cs typeface="Arial" charset="0"/>
              </a:defRPr>
            </a:lvl3pPr>
            <a:lvl4pPr marL="1513629" indent="-216233" defTabSz="914485" eaLnBrk="0" hangingPunct="0">
              <a:defRPr>
                <a:solidFill>
                  <a:schemeClr val="tx1"/>
                </a:solidFill>
                <a:latin typeface="Times New Roman" pitchFamily="18" charset="0"/>
                <a:cs typeface="Arial" charset="0"/>
              </a:defRPr>
            </a:lvl4pPr>
            <a:lvl5pPr marL="1946095" indent="-216233" defTabSz="914485" eaLnBrk="0" hangingPunct="0">
              <a:defRPr>
                <a:solidFill>
                  <a:schemeClr val="tx1"/>
                </a:solidFill>
                <a:latin typeface="Times New Roman" pitchFamily="18" charset="0"/>
                <a:cs typeface="Arial" charset="0"/>
              </a:defRPr>
            </a:lvl5pPr>
            <a:lvl6pPr marL="2378560" indent="-216233" defTabSz="914485" eaLnBrk="0" fontAlgn="base" hangingPunct="0">
              <a:spcBef>
                <a:spcPct val="0"/>
              </a:spcBef>
              <a:spcAft>
                <a:spcPct val="0"/>
              </a:spcAft>
              <a:defRPr>
                <a:solidFill>
                  <a:schemeClr val="tx1"/>
                </a:solidFill>
                <a:latin typeface="Times New Roman" pitchFamily="18" charset="0"/>
                <a:cs typeface="Arial" charset="0"/>
              </a:defRPr>
            </a:lvl6pPr>
            <a:lvl7pPr marL="2811026" indent="-216233" defTabSz="914485" eaLnBrk="0" fontAlgn="base" hangingPunct="0">
              <a:spcBef>
                <a:spcPct val="0"/>
              </a:spcBef>
              <a:spcAft>
                <a:spcPct val="0"/>
              </a:spcAft>
              <a:defRPr>
                <a:solidFill>
                  <a:schemeClr val="tx1"/>
                </a:solidFill>
                <a:latin typeface="Times New Roman" pitchFamily="18" charset="0"/>
                <a:cs typeface="Arial" charset="0"/>
              </a:defRPr>
            </a:lvl7pPr>
            <a:lvl8pPr marL="3243491" indent="-216233" defTabSz="914485" eaLnBrk="0" fontAlgn="base" hangingPunct="0">
              <a:spcBef>
                <a:spcPct val="0"/>
              </a:spcBef>
              <a:spcAft>
                <a:spcPct val="0"/>
              </a:spcAft>
              <a:defRPr>
                <a:solidFill>
                  <a:schemeClr val="tx1"/>
                </a:solidFill>
                <a:latin typeface="Times New Roman" pitchFamily="18" charset="0"/>
                <a:cs typeface="Arial" charset="0"/>
              </a:defRPr>
            </a:lvl8pPr>
            <a:lvl9pPr marL="3675957" indent="-216233" defTabSz="914485"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6F309423-F008-4922-A0C1-7D59103876F4}" type="slidenum">
              <a:rPr lang="en-US">
                <a:latin typeface="Arial" charset="0"/>
              </a:rPr>
              <a:pPr eaLnBrk="1" hangingPunct="1"/>
              <a:t>9</a:t>
            </a:fld>
            <a:endParaRPr lang="en-US" dirty="0">
              <a:latin typeface="Arial" charset="0"/>
            </a:endParaRPr>
          </a:p>
        </p:txBody>
      </p:sp>
      <p:sp>
        <p:nvSpPr>
          <p:cNvPr id="44037"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6788" eaLnBrk="0" hangingPunct="0">
              <a:defRPr>
                <a:solidFill>
                  <a:schemeClr val="tx1"/>
                </a:solidFill>
                <a:latin typeface="Times New Roman" pitchFamily="18" charset="0"/>
                <a:cs typeface="Arial" charset="0"/>
              </a:defRPr>
            </a:lvl1pPr>
            <a:lvl2pPr marL="742950" indent="-285750" defTabSz="966788" eaLnBrk="0" hangingPunct="0">
              <a:defRPr>
                <a:solidFill>
                  <a:schemeClr val="tx1"/>
                </a:solidFill>
                <a:latin typeface="Times New Roman" pitchFamily="18" charset="0"/>
                <a:cs typeface="Arial" charset="0"/>
              </a:defRPr>
            </a:lvl2pPr>
            <a:lvl3pPr marL="1143000" indent="-228600" defTabSz="966788" eaLnBrk="0" hangingPunct="0">
              <a:defRPr>
                <a:solidFill>
                  <a:schemeClr val="tx1"/>
                </a:solidFill>
                <a:latin typeface="Times New Roman" pitchFamily="18" charset="0"/>
                <a:cs typeface="Arial" charset="0"/>
              </a:defRPr>
            </a:lvl3pPr>
            <a:lvl4pPr marL="1600200" indent="-228600" defTabSz="966788" eaLnBrk="0" hangingPunct="0">
              <a:defRPr>
                <a:solidFill>
                  <a:schemeClr val="tx1"/>
                </a:solidFill>
                <a:latin typeface="Times New Roman" pitchFamily="18" charset="0"/>
                <a:cs typeface="Arial" charset="0"/>
              </a:defRPr>
            </a:lvl4pPr>
            <a:lvl5pPr marL="2057400" indent="-228600" defTabSz="966788" eaLnBrk="0" hangingPunct="0">
              <a:defRPr>
                <a:solidFill>
                  <a:schemeClr val="tx1"/>
                </a:solidFill>
                <a:latin typeface="Times New Roman" pitchFamily="18" charset="0"/>
                <a:cs typeface="Arial" charset="0"/>
              </a:defRPr>
            </a:lvl5pPr>
            <a:lvl6pPr marL="2514600" indent="-228600" defTabSz="966788" eaLnBrk="0" fontAlgn="base" hangingPunct="0">
              <a:spcBef>
                <a:spcPct val="0"/>
              </a:spcBef>
              <a:spcAft>
                <a:spcPct val="0"/>
              </a:spcAft>
              <a:defRPr>
                <a:solidFill>
                  <a:schemeClr val="tx1"/>
                </a:solidFill>
                <a:latin typeface="Times New Roman" pitchFamily="18" charset="0"/>
                <a:cs typeface="Arial" charset="0"/>
              </a:defRPr>
            </a:lvl6pPr>
            <a:lvl7pPr marL="2971800" indent="-228600" defTabSz="966788" eaLnBrk="0" fontAlgn="base" hangingPunct="0">
              <a:spcBef>
                <a:spcPct val="0"/>
              </a:spcBef>
              <a:spcAft>
                <a:spcPct val="0"/>
              </a:spcAft>
              <a:defRPr>
                <a:solidFill>
                  <a:schemeClr val="tx1"/>
                </a:solidFill>
                <a:latin typeface="Times New Roman" pitchFamily="18" charset="0"/>
                <a:cs typeface="Arial" charset="0"/>
              </a:defRPr>
            </a:lvl7pPr>
            <a:lvl8pPr marL="3429000" indent="-228600" defTabSz="966788" eaLnBrk="0" fontAlgn="base" hangingPunct="0">
              <a:spcBef>
                <a:spcPct val="0"/>
              </a:spcBef>
              <a:spcAft>
                <a:spcPct val="0"/>
              </a:spcAft>
              <a:defRPr>
                <a:solidFill>
                  <a:schemeClr val="tx1"/>
                </a:solidFill>
                <a:latin typeface="Times New Roman" pitchFamily="18" charset="0"/>
                <a:cs typeface="Arial" charset="0"/>
              </a:defRPr>
            </a:lvl8pPr>
            <a:lvl9pPr marL="3886200" indent="-228600" defTabSz="966788"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fld id="{F450AD85-32E6-48E0-8F88-4AAC85F52E66}" type="slidenum">
              <a:rPr lang="en-US" sz="1200">
                <a:latin typeface="Arial" charset="0"/>
              </a:rPr>
              <a:pPr algn="r" eaLnBrk="1" hangingPunct="1"/>
              <a:t>9</a:t>
            </a:fld>
            <a:endParaRPr lang="en-US" sz="1200" dirty="0">
              <a:latin typeface="Arial" charset="0"/>
            </a:endParaRPr>
          </a:p>
        </p:txBody>
      </p:sp>
      <p:sp>
        <p:nvSpPr>
          <p:cNvPr id="44038" name="Rectangle 2"/>
          <p:cNvSpPr>
            <a:spLocks noRot="1" noChangeArrowheads="1" noTextEdit="1"/>
          </p:cNvSpPr>
          <p:nvPr>
            <p:ph type="sldImg"/>
          </p:nvPr>
        </p:nvSpPr>
        <p:spPr>
          <a:xfrm>
            <a:off x="1144588" y="685800"/>
            <a:ext cx="4570412" cy="3429000"/>
          </a:xfrm>
          <a:ln/>
        </p:spPr>
      </p:sp>
      <p:sp>
        <p:nvSpPr>
          <p:cNvPr id="44039" name="Rectangle 3"/>
          <p:cNvSpPr>
            <a:spLocks noGrp="1" noChangeArrowheads="1"/>
          </p:cNvSpPr>
          <p:nvPr>
            <p:ph type="body" idx="1"/>
          </p:nvPr>
        </p:nvSpPr>
        <p:spPr>
          <a:noFill/>
        </p:spPr>
        <p:txBody>
          <a:bodyPr lIns="91424" tIns="45712" rIns="91424" bIns="45712"/>
          <a:lstStyle/>
          <a:p>
            <a:pPr eaLnBrk="1" hangingPunct="1"/>
            <a:r>
              <a:rPr lang="en-US" dirty="0" smtClean="0"/>
              <a:t>Trace the corn back to the soil. </a:t>
            </a:r>
          </a:p>
          <a:p>
            <a:pPr eaLnBrk="1" hangingPunct="1"/>
            <a:r>
              <a:rPr lang="en-US" dirty="0" smtClean="0"/>
              <a:t>You sometimes get corn for one</a:t>
            </a:r>
            <a:r>
              <a:rPr lang="en-US" baseline="0" dirty="0" smtClean="0"/>
              <a:t> of your meals. (Click) (Click) A spoonful of corn is very good! </a:t>
            </a:r>
            <a:r>
              <a:rPr lang="en-US" baseline="0" dirty="0" smtClean="0"/>
              <a:t>(Click) (Click) </a:t>
            </a:r>
            <a:r>
              <a:rPr lang="en-US" dirty="0" smtClean="0"/>
              <a:t>How did that corn get</a:t>
            </a:r>
            <a:r>
              <a:rPr lang="en-US" baseline="0" dirty="0" smtClean="0"/>
              <a:t> in the can??</a:t>
            </a:r>
            <a:r>
              <a:rPr lang="en-US" baseline="0" dirty="0" smtClean="0"/>
              <a:t> (Click) (Click) It had to grow on a plant called a corn stalk (Click) (Click) Sweet corn is usually shorter than field corn (Click) (Click)  Sweet corn starts out as a small seedling (Click) (Click) and you have to plant sweet corn seeds for the seedling to grow. And where do you plant the sweet corn seed? (Click) (Click) in the SOIL!</a:t>
            </a:r>
            <a:endParaRPr lang="en-US" dirty="0" smtClean="0"/>
          </a:p>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822CB4B-4B91-4227-8AF1-7BB767CF7DA9}" type="datetimeFigureOut">
              <a:rPr lang="en-US" smtClean="0"/>
              <a:t>8/16/2011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F4668F-BD11-42BE-BEAA-8A8B61BDD12D}" type="slidenum">
              <a:rPr lang="en-US" smtClean="0"/>
              <a:t>‹#›</a:t>
            </a:fld>
            <a:endParaRPr lang="en-US" dirty="0"/>
          </a:p>
        </p:txBody>
      </p:sp>
      <p:sp>
        <p:nvSpPr>
          <p:cNvPr id="7" name="Rectangle 6"/>
          <p:cNvSpPr/>
          <p:nvPr/>
        </p:nvSpPr>
        <p:spPr>
          <a:xfrm>
            <a:off x="777240" y="6172200"/>
            <a:ext cx="7543800" cy="274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22CB4B-4B91-4227-8AF1-7BB767CF7DA9}" type="datetimeFigureOut">
              <a:rPr lang="en-US" smtClean="0"/>
              <a:t>8/16/2011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F4668F-BD11-42BE-BEAA-8A8B61BDD12D}"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22CB4B-4B91-4227-8AF1-7BB767CF7DA9}" type="datetimeFigureOut">
              <a:rPr lang="en-US" smtClean="0"/>
              <a:t>8/16/2011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F4668F-BD11-42BE-BEAA-8A8B61BDD12D}"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800"/>
            </a:lvl1pPr>
            <a:lvl2pPr>
              <a:defRPr sz="2400"/>
            </a:lvl2pPr>
            <a:lvl3pPr>
              <a:defRPr sz="22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822CB4B-4B91-4227-8AF1-7BB767CF7DA9}" type="datetimeFigureOut">
              <a:rPr lang="en-US" smtClean="0"/>
              <a:t>8/16/2011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F4668F-BD11-42BE-BEAA-8A8B61BDD12D}"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22CB4B-4B91-4227-8AF1-7BB767CF7DA9}" type="datetimeFigureOut">
              <a:rPr lang="en-US" smtClean="0"/>
              <a:t>8/16/2011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F4668F-BD11-42BE-BEAA-8A8B61BDD12D}" type="slidenum">
              <a:rPr lang="en-US" smtClean="0"/>
              <a:t>‹#›</a:t>
            </a:fld>
            <a:endParaRPr lang="en-US" dirty="0"/>
          </a:p>
        </p:txBody>
      </p:sp>
      <p:sp>
        <p:nvSpPr>
          <p:cNvPr id="8" name="Rectangle 7"/>
          <p:cNvSpPr/>
          <p:nvPr/>
        </p:nvSpPr>
        <p:spPr>
          <a:xfrm>
            <a:off x="777240" y="6172200"/>
            <a:ext cx="7543800" cy="274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22CB4B-4B91-4227-8AF1-7BB767CF7DA9}" type="datetimeFigureOut">
              <a:rPr lang="en-US" smtClean="0"/>
              <a:t>8/16/2011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F4668F-BD11-42BE-BEAA-8A8B61BDD12D}"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22CB4B-4B91-4227-8AF1-7BB767CF7DA9}" type="datetimeFigureOut">
              <a:rPr lang="en-US" smtClean="0"/>
              <a:t>8/16/2011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EF4668F-BD11-42BE-BEAA-8A8B61BDD12D}" type="slidenum">
              <a:rPr lang="en-US" smtClean="0"/>
              <a:t>‹#›</a:t>
            </a:fld>
            <a:endParaRPr lang="en-US" dirty="0"/>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822CB4B-4B91-4227-8AF1-7BB767CF7DA9}" type="datetimeFigureOut">
              <a:rPr lang="en-US" smtClean="0"/>
              <a:t>8/16/2011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EF4668F-BD11-42BE-BEAA-8A8B61BDD12D}"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22CB4B-4B91-4227-8AF1-7BB767CF7DA9}" type="datetimeFigureOut">
              <a:rPr lang="en-US" smtClean="0"/>
              <a:t>8/16/2011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EF4668F-BD11-42BE-BEAA-8A8B61BDD12D}"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22CB4B-4B91-4227-8AF1-7BB767CF7DA9}" type="datetimeFigureOut">
              <a:rPr lang="en-US" smtClean="0"/>
              <a:t>8/16/2011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F4668F-BD11-42BE-BEAA-8A8B61BDD12D}" type="slidenum">
              <a:rPr lang="en-US" smtClean="0"/>
              <a:t>‹#›</a:t>
            </a:fld>
            <a:endParaRPr lang="en-US" dirty="0"/>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22CB4B-4B91-4227-8AF1-7BB767CF7DA9}" type="datetimeFigureOut">
              <a:rPr lang="en-US" smtClean="0"/>
              <a:t>8/16/2011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F4668F-BD11-42BE-BEAA-8A8B61BDD12D}"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A822CB4B-4B91-4227-8AF1-7BB767CF7DA9}" type="datetimeFigureOut">
              <a:rPr lang="en-US" smtClean="0"/>
              <a:t>8/16/2011</a:t>
            </a:fld>
            <a:endParaRPr lang="en-US" dirty="0"/>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AEF4668F-BD11-42BE-BEAA-8A8B61BDD12D}" type="slidenum">
              <a:rPr lang="en-US" smtClean="0"/>
              <a:t>‹#›</a:t>
            </a:fld>
            <a:endParaRPr lang="en-US" dirty="0"/>
          </a:p>
        </p:txBody>
      </p:sp>
      <p:sp>
        <p:nvSpPr>
          <p:cNvPr id="8" name="Rectangle 7"/>
          <p:cNvSpPr/>
          <p:nvPr/>
        </p:nvSpPr>
        <p:spPr>
          <a:xfrm>
            <a:off x="777240" y="0"/>
            <a:ext cx="7543800" cy="381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Rectangle 8"/>
          <p:cNvSpPr/>
          <p:nvPr/>
        </p:nvSpPr>
        <p:spPr>
          <a:xfrm>
            <a:off x="777240" y="6172200"/>
            <a:ext cx="7543800" cy="274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19" descr="NewC"/>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361363" y="6043613"/>
            <a:ext cx="782637"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3.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2.png"/><Relationship Id="rId9" Type="http://schemas.openxmlformats.org/officeDocument/2006/relationships/image" Target="../media/image8.jpe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eg"/><Relationship Id="rId7" Type="http://schemas.openxmlformats.org/officeDocument/2006/relationships/image" Target="../media/image53.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1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4.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57.jpeg"/><Relationship Id="rId7" Type="http://schemas.openxmlformats.org/officeDocument/2006/relationships/image" Target="../media/image64.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9.jpeg"/><Relationship Id="rId4" Type="http://schemas.openxmlformats.org/officeDocument/2006/relationships/image" Target="../media/image66.jpeg"/></Relationships>
</file>

<file path=ppt/slides/_rels/slide16.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66.jpeg"/><Relationship Id="rId7"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68.jpeg"/></Relationships>
</file>

<file path=ppt/slides/_rels/slide1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1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5.jpg"/><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C:\Users\Susie Q\AppData\Local\Microsoft\Windows\Temporary Internet Files\Content.IE5\SWDKUNLO\MP91022108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81399" y="0"/>
            <a:ext cx="1652691" cy="2277247"/>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19" descr="New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1363" y="6043613"/>
            <a:ext cx="782637"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Susie Q\AppData\Local\Microsoft\Windows\Temporary Internet Files\Content.IE5\1FSG3AO5\MP9102211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3903" y="0"/>
            <a:ext cx="1780097"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usie Q\AppData\Local\Microsoft\Windows\Temporary Internet Files\Content.IE5\SWDKUNLO\MP900448453[1].jpg"/>
          <p:cNvPicPr>
            <a:picLocks noChangeAspect="1" noChangeArrowheads="1"/>
          </p:cNvPicPr>
          <p:nvPr/>
        </p:nvPicPr>
        <p:blipFill rotWithShape="1">
          <a:blip r:embed="rId6">
            <a:extLst>
              <a:ext uri="{28A0092B-C50C-407E-A947-70E740481C1C}">
                <a14:useLocalDpi xmlns:a14="http://schemas.microsoft.com/office/drawing/2010/main" val="0"/>
              </a:ext>
            </a:extLst>
          </a:blip>
          <a:srcRect l="28191"/>
          <a:stretch/>
        </p:blipFill>
        <p:spPr bwMode="auto">
          <a:xfrm flipH="1">
            <a:off x="-1" y="4142973"/>
            <a:ext cx="3200401" cy="27315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Susie Q\AppData\Local\Microsoft\Windows\Temporary Internet Files\Content.IE5\SWDKUNLO\MP900402164[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914" y="-126681"/>
            <a:ext cx="3624314" cy="244792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Susie Q\AppData\Local\Microsoft\Windows\Temporary Internet Files\Content.IE5\IAI536H6\MP900406556[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605937"/>
            <a:ext cx="1738354" cy="228655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Susie Q\AppData\Local\Microsoft\Windows\Temporary Internet Files\Content.IE5\1FSG3AO5\MP900442774[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88023" y="4568130"/>
            <a:ext cx="3473340" cy="23251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Susie Q\AppData\Local\Microsoft\Windows\Temporary Internet Files\Content.IE5\IAI536H6\MP900386416[1].jpg"/>
          <p:cNvPicPr>
            <a:picLocks noChangeAspect="1" noChangeArrowheads="1"/>
          </p:cNvPicPr>
          <p:nvPr/>
        </p:nvPicPr>
        <p:blipFill rotWithShape="1">
          <a:blip r:embed="rId10">
            <a:extLst>
              <a:ext uri="{28A0092B-C50C-407E-A947-70E740481C1C}">
                <a14:useLocalDpi xmlns:a14="http://schemas.microsoft.com/office/drawing/2010/main" val="0"/>
              </a:ext>
            </a:extLst>
          </a:blip>
          <a:srcRect l="16047"/>
          <a:stretch/>
        </p:blipFill>
        <p:spPr bwMode="auto">
          <a:xfrm>
            <a:off x="7816213" y="2667000"/>
            <a:ext cx="1872936" cy="1938937"/>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Susie Q\AppData\Local\Microsoft\Windows\Temporary Internet Files\Content.IE5\1FSG3AO5\MP900442776[1].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0435" b="5937"/>
          <a:stretch/>
        </p:blipFill>
        <p:spPr bwMode="auto">
          <a:xfrm>
            <a:off x="0" y="2311741"/>
            <a:ext cx="1600434" cy="2093843"/>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Susie Q\AppData\Local\Microsoft\Windows\Temporary Internet Files\Content.IE5\SWDKUNLO\MP900177963[1].jpg"/>
          <p:cNvPicPr>
            <a:picLocks noChangeAspect="1" noChangeArrowheads="1"/>
          </p:cNvPicPr>
          <p:nvPr/>
        </p:nvPicPr>
        <p:blipFill rotWithShape="1">
          <a:blip r:embed="rId12">
            <a:extLst>
              <a:ext uri="{28A0092B-C50C-407E-A947-70E740481C1C}">
                <a14:useLocalDpi xmlns:a14="http://schemas.microsoft.com/office/drawing/2010/main" val="0"/>
              </a:ext>
            </a:extLst>
          </a:blip>
          <a:srcRect l="11228" r="7167"/>
          <a:stretch/>
        </p:blipFill>
        <p:spPr bwMode="auto">
          <a:xfrm>
            <a:off x="4938754" y="-32535"/>
            <a:ext cx="2425149" cy="2309782"/>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0504" y="2382559"/>
            <a:ext cx="3521792" cy="21766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descr="C:\Users\Susie Q\AppData\Local\Microsoft\Windows\Temporary Internet Files\Content.IE5\1FSG3AO5\MP910216573[1].jpg"/>
          <p:cNvPicPr>
            <a:picLocks noChangeAspect="1" noChangeArrowheads="1"/>
          </p:cNvPicPr>
          <p:nvPr/>
        </p:nvPicPr>
        <p:blipFill rotWithShape="1">
          <a:blip r:embed="rId14">
            <a:extLst>
              <a:ext uri="{28A0092B-C50C-407E-A947-70E740481C1C}">
                <a14:useLocalDpi xmlns:a14="http://schemas.microsoft.com/office/drawing/2010/main" val="0"/>
              </a:ext>
            </a:extLst>
          </a:blip>
          <a:srcRect l="9820" r="11857"/>
          <a:stretch/>
        </p:blipFill>
        <p:spPr bwMode="auto">
          <a:xfrm>
            <a:off x="5578175" y="2277247"/>
            <a:ext cx="2238038" cy="2328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6828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766" y="3048000"/>
            <a:ext cx="3547215" cy="3224741"/>
          </a:xfrm>
          <a:prstGeom prst="rect">
            <a:avLst/>
          </a:prstGeom>
        </p:spPr>
      </p:pic>
      <p:sp>
        <p:nvSpPr>
          <p:cNvPr id="3" name="Left Arrow 2"/>
          <p:cNvSpPr/>
          <p:nvPr/>
        </p:nvSpPr>
        <p:spPr>
          <a:xfrm rot="10474899">
            <a:off x="5060153" y="4450665"/>
            <a:ext cx="2057400" cy="91440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txBox="1">
            <a:spLocks noChangeArrowheads="1"/>
          </p:cNvSpPr>
          <p:nvPr/>
        </p:nvSpPr>
        <p:spPr>
          <a:xfrm>
            <a:off x="4052583" y="336194"/>
            <a:ext cx="3771900" cy="762000"/>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4000" dirty="0" smtClean="0"/>
              <a:t>Protein</a:t>
            </a:r>
            <a:endParaRPr lang="en-US" sz="4000" dirty="0" smtClean="0"/>
          </a:p>
        </p:txBody>
      </p:sp>
      <p:pic>
        <p:nvPicPr>
          <p:cNvPr id="7170" name="Picture 2" descr="C:\Users\Susie Q\AppData\Local\Microsoft\Windows\Temporary Internet Files\Content.IE5\1FSG3AO5\MP90043298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57200"/>
            <a:ext cx="2057400" cy="30816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1" name="Picture 3" descr="C:\Users\Susie Q\AppData\Local\Microsoft\Windows\Temporary Internet Files\Content.IE5\IAI536H6\MP90044872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0850" y="3739001"/>
            <a:ext cx="2343150" cy="312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2" name="Picture 4" descr="C:\Users\Susie Q\AppData\Local\Microsoft\Windows\Temporary Internet Files\Content.IE5\IAI536H6\MP91022106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6248" y="457200"/>
            <a:ext cx="2024906" cy="30400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2" descr="C:\Users\Susie Q\AppData\Local\Microsoft\Windows\Temporary Internet Files\Content.IE5\SWDKUNLO\MP900408868[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4" y="3891401"/>
            <a:ext cx="2819400"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79238" y="1125088"/>
            <a:ext cx="3153781" cy="20175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460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5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fade">
                                      <p:cBhvr>
                                        <p:cTn id="17" dur="500"/>
                                        <p:tgtEl>
                                          <p:spTgt spid="71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5"/>
                                        </p:tgtEl>
                                        <p:attrNameLst>
                                          <p:attrName>style.visibility</p:attrName>
                                        </p:attrNameLst>
                                      </p:cBhvr>
                                      <p:to>
                                        <p:strVal val="visible"/>
                                      </p:to>
                                    </p:set>
                                    <p:animEffect transition="in" filter="fade">
                                      <p:cBhvr>
                                        <p:cTn id="27"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title" idx="4294967295"/>
          </p:nvPr>
        </p:nvSpPr>
        <p:spPr>
          <a:xfrm>
            <a:off x="0" y="685800"/>
            <a:ext cx="8991600" cy="762000"/>
          </a:xfrm>
        </p:spPr>
        <p:txBody>
          <a:bodyPr>
            <a:normAutofit fontScale="90000"/>
          </a:bodyPr>
          <a:lstStyle/>
          <a:p>
            <a:pPr algn="ctr" eaLnBrk="1" hangingPunct="1">
              <a:defRPr/>
            </a:pPr>
            <a:r>
              <a:rPr lang="en-US" dirty="0" smtClean="0"/>
              <a:t>Trace the beef back to the soil</a:t>
            </a:r>
            <a:endParaRPr lang="en-US" dirty="0" smtClean="0"/>
          </a:p>
        </p:txBody>
      </p:sp>
      <p:pic>
        <p:nvPicPr>
          <p:cNvPr id="3" name="Picture 2" descr="C:\Users\Susie Q\AppData\Local\Microsoft\Windows\Temporary Internet Files\Content.IE5\SWDKUNLO\MP90040886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124" y="1371600"/>
            <a:ext cx="2431676" cy="24316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1641662"/>
            <a:ext cx="2505075"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898" y="1633818"/>
            <a:ext cx="2619375" cy="1743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8241" y="3938963"/>
            <a:ext cx="2466975" cy="1847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0898" y="3803276"/>
            <a:ext cx="3155855" cy="21000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9124" y="4114800"/>
            <a:ext cx="2486025"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1" name="Straight Arrow Connector 10"/>
          <p:cNvCxnSpPr/>
          <p:nvPr/>
        </p:nvCxnSpPr>
        <p:spPr>
          <a:xfrm>
            <a:off x="1949123" y="1905000"/>
            <a:ext cx="1566302" cy="20271"/>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693724" y="3124200"/>
            <a:ext cx="1566302" cy="20271"/>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188838" y="2505355"/>
            <a:ext cx="0" cy="1761845"/>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342964" y="4135071"/>
            <a:ext cx="1438836" cy="0"/>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072387" y="5562600"/>
            <a:ext cx="1319773" cy="20070"/>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40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title" idx="4294967295"/>
          </p:nvPr>
        </p:nvSpPr>
        <p:spPr>
          <a:xfrm>
            <a:off x="304800" y="533400"/>
            <a:ext cx="8382000" cy="762000"/>
          </a:xfrm>
        </p:spPr>
        <p:txBody>
          <a:bodyPr>
            <a:normAutofit fontScale="90000"/>
          </a:bodyPr>
          <a:lstStyle/>
          <a:p>
            <a:pPr algn="ctr" eaLnBrk="1" hangingPunct="1">
              <a:defRPr/>
            </a:pPr>
            <a:r>
              <a:rPr lang="en-US" dirty="0" smtClean="0"/>
              <a:t>SOIL</a:t>
            </a:r>
            <a:endParaRPr lang="en-US"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215433"/>
            <a:ext cx="7315200" cy="5312559"/>
          </a:xfrm>
          <a:prstGeom prst="rect">
            <a:avLst/>
          </a:prstGeom>
        </p:spPr>
      </p:pic>
    </p:spTree>
    <p:extLst>
      <p:ext uri="{BB962C8B-B14F-4D97-AF65-F5344CB8AC3E}">
        <p14:creationId xmlns:p14="http://schemas.microsoft.com/office/powerpoint/2010/main" val="13962313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2727986" y="954759"/>
            <a:ext cx="3771900" cy="762000"/>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4000" dirty="0" smtClean="0"/>
              <a:t>Grains </a:t>
            </a:r>
            <a:endParaRPr lang="en-US" sz="4000"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1712" y="914400"/>
            <a:ext cx="3086100" cy="2805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Left Arrow 4"/>
          <p:cNvSpPr/>
          <p:nvPr/>
        </p:nvSpPr>
        <p:spPr>
          <a:xfrm rot="10474899">
            <a:off x="5372575" y="1695294"/>
            <a:ext cx="2057400" cy="91440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3" descr="C:\Users\Susie Q\AppData\Local\Microsoft\Windows\Temporary Internet Files\Content.IE5\IAI536H6\MP90044447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3999" y="4177520"/>
            <a:ext cx="3191970" cy="212172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Susie Q\AppData\Local\Microsoft\Windows\Temporary Internet Files\Content.IE5\SWDKUNLO\MP90031430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779539"/>
            <a:ext cx="2667000" cy="2333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197" name="Picture 5" descr="C:\Users\Susie Q\AppData\Local\Microsoft\Windows\Temporary Internet Files\Content.IE5\SWDKUNLO\MP900182709[1].jpg"/>
          <p:cNvPicPr>
            <a:picLocks noChangeAspect="1" noChangeArrowheads="1"/>
          </p:cNvPicPr>
          <p:nvPr/>
        </p:nvPicPr>
        <p:blipFill rotWithShape="1">
          <a:blip r:embed="rId6">
            <a:extLst>
              <a:ext uri="{28A0092B-C50C-407E-A947-70E740481C1C}">
                <a14:useLocalDpi xmlns:a14="http://schemas.microsoft.com/office/drawing/2010/main" val="0"/>
              </a:ext>
            </a:extLst>
          </a:blip>
          <a:srcRect l="14201" r="20602" b="10709"/>
          <a:stretch/>
        </p:blipFill>
        <p:spPr bwMode="auto">
          <a:xfrm>
            <a:off x="170328" y="3719945"/>
            <a:ext cx="2613213" cy="23680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198" name="Picture 6" descr="C:\Users\Susie Q\AppData\Local\Microsoft\Windows\Temporary Internet Files\Content.IE5\RLVKNAEC\MP900385472[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9400" y="2530929"/>
            <a:ext cx="2971800" cy="21227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48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500"/>
                                        <p:tgtEl>
                                          <p:spTgt spid="81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7"/>
                                        </p:tgtEl>
                                        <p:attrNameLst>
                                          <p:attrName>style.visibility</p:attrName>
                                        </p:attrNameLst>
                                      </p:cBhvr>
                                      <p:to>
                                        <p:strVal val="visible"/>
                                      </p:to>
                                    </p:set>
                                    <p:animEffect transition="in" filter="fade">
                                      <p:cBhvr>
                                        <p:cTn id="17" dur="500"/>
                                        <p:tgtEl>
                                          <p:spTgt spid="81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98"/>
                                        </p:tgtEl>
                                        <p:attrNameLst>
                                          <p:attrName>style.visibility</p:attrName>
                                        </p:attrNameLst>
                                      </p:cBhvr>
                                      <p:to>
                                        <p:strVal val="visible"/>
                                      </p:to>
                                    </p:set>
                                    <p:animEffect transition="in" filter="fade">
                                      <p:cBhvr>
                                        <p:cTn id="22"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title" idx="4294967295"/>
          </p:nvPr>
        </p:nvSpPr>
        <p:spPr>
          <a:xfrm>
            <a:off x="304800" y="533400"/>
            <a:ext cx="8382000" cy="762000"/>
          </a:xfrm>
        </p:spPr>
        <p:txBody>
          <a:bodyPr>
            <a:normAutofit fontScale="90000"/>
          </a:bodyPr>
          <a:lstStyle/>
          <a:p>
            <a:pPr algn="ctr" eaLnBrk="1" hangingPunct="1">
              <a:defRPr/>
            </a:pPr>
            <a:r>
              <a:rPr lang="en-US" dirty="0" smtClean="0"/>
              <a:t>Trace the bread back to the soil</a:t>
            </a:r>
            <a:endParaRPr lang="en-US" dirty="0" smtClean="0"/>
          </a:p>
        </p:txBody>
      </p:sp>
      <p:pic>
        <p:nvPicPr>
          <p:cNvPr id="3" name="Picture 3" descr="C:\Users\Susie Q\AppData\Local\Microsoft\Windows\Temporary Internet Files\Content.IE5\IAI536H6\MP90044447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295400"/>
            <a:ext cx="3191970" cy="21217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291" name="Picture 3" descr="C:\Users\Susie Q\AppData\Local\Microsoft\Windows\Temporary Internet Files\Content.IE5\SWDKUNLO\MP90031429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482" y="1295400"/>
            <a:ext cx="2072200" cy="25219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292" name="Picture 4" descr="C:\Users\Susie Q\AppData\Local\Microsoft\Windows\Temporary Internet Files\Content.IE5\RLVKNAEC\MP90042775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295400"/>
            <a:ext cx="2290673" cy="34343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290" name="Picture 2" descr="C:\Users\Susie Q\AppData\Local\Microsoft\Windows\Temporary Internet Files\Content.IE5\IAI536H6\MP90044854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9582" y="3817347"/>
            <a:ext cx="3352800" cy="22038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0383" y="3817347"/>
            <a:ext cx="2143125" cy="2143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59" y="3878051"/>
            <a:ext cx="2143125" cy="2143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9" name="Straight Arrow Connector 8"/>
          <p:cNvCxnSpPr/>
          <p:nvPr/>
        </p:nvCxnSpPr>
        <p:spPr>
          <a:xfrm>
            <a:off x="2732274" y="1676400"/>
            <a:ext cx="1566302" cy="20271"/>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652831" y="3012567"/>
            <a:ext cx="1566302" cy="20271"/>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620000" y="3200400"/>
            <a:ext cx="578081" cy="1688509"/>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844723" y="5562600"/>
            <a:ext cx="1357569" cy="0"/>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966871" y="4343400"/>
            <a:ext cx="1357569" cy="0"/>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10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91"/>
                                        </p:tgtEl>
                                        <p:attrNameLst>
                                          <p:attrName>style.visibility</p:attrName>
                                        </p:attrNameLst>
                                      </p:cBhvr>
                                      <p:to>
                                        <p:strVal val="visible"/>
                                      </p:to>
                                    </p:set>
                                    <p:animEffect transition="in" filter="fade">
                                      <p:cBhvr>
                                        <p:cTn id="17" dur="500"/>
                                        <p:tgtEl>
                                          <p:spTgt spid="122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292"/>
                                        </p:tgtEl>
                                        <p:attrNameLst>
                                          <p:attrName>style.visibility</p:attrName>
                                        </p:attrNameLst>
                                      </p:cBhvr>
                                      <p:to>
                                        <p:strVal val="visible"/>
                                      </p:to>
                                    </p:set>
                                    <p:animEffect transition="in" filter="fade">
                                      <p:cBhvr>
                                        <p:cTn id="27" dur="500"/>
                                        <p:tgtEl>
                                          <p:spTgt spid="1229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290"/>
                                        </p:tgtEl>
                                        <p:attrNameLst>
                                          <p:attrName>style.visibility</p:attrName>
                                        </p:attrNameLst>
                                      </p:cBhvr>
                                      <p:to>
                                        <p:strVal val="visible"/>
                                      </p:to>
                                    </p:set>
                                    <p:animEffect transition="in" filter="fade">
                                      <p:cBhvr>
                                        <p:cTn id="37" dur="500"/>
                                        <p:tgtEl>
                                          <p:spTgt spid="1229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85800"/>
            <a:ext cx="3520440"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Left Arrow 4"/>
          <p:cNvSpPr/>
          <p:nvPr/>
        </p:nvSpPr>
        <p:spPr>
          <a:xfrm rot="5400000">
            <a:off x="2216054" y="2399150"/>
            <a:ext cx="2057400" cy="91440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20" name="Picture 4" descr="C:\Users\Susie Q\AppData\Local\Microsoft\Windows\Temporary Internet Files\Content.IE5\RLVKNAEC\MP90032117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57200"/>
            <a:ext cx="2609088" cy="365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221" name="Picture 5" descr="C:\Users\Susie Q\AppData\Local\Microsoft\Windows\Temporary Internet Files\Content.IE5\RLVKNAEC\MP900386416[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4235465"/>
            <a:ext cx="3657600" cy="26090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224" name="Picture 8" descr="C:\Users\Susie Q\AppData\Local\Microsoft\Windows\Temporary Internet Files\Content.IE5\IAI536H6\MP900438709[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2047" y="4320809"/>
            <a:ext cx="3641344" cy="243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Rectangle 3"/>
          <p:cNvSpPr txBox="1">
            <a:spLocks noChangeArrowheads="1"/>
          </p:cNvSpPr>
          <p:nvPr/>
        </p:nvSpPr>
        <p:spPr>
          <a:xfrm>
            <a:off x="2727986" y="954759"/>
            <a:ext cx="3771900" cy="762000"/>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4000" dirty="0" smtClean="0"/>
              <a:t>Dairy </a:t>
            </a:r>
            <a:endParaRPr lang="en-US" sz="4000" dirty="0" smtClean="0"/>
          </a:p>
        </p:txBody>
      </p:sp>
    </p:spTree>
    <p:extLst>
      <p:ext uri="{BB962C8B-B14F-4D97-AF65-F5344CB8AC3E}">
        <p14:creationId xmlns:p14="http://schemas.microsoft.com/office/powerpoint/2010/main" val="77976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1"/>
                                        </p:tgtEl>
                                        <p:attrNameLst>
                                          <p:attrName>style.visibility</p:attrName>
                                        </p:attrNameLst>
                                      </p:cBhvr>
                                      <p:to>
                                        <p:strVal val="visible"/>
                                      </p:to>
                                    </p:set>
                                    <p:animEffect transition="in" filter="fade">
                                      <p:cBhvr>
                                        <p:cTn id="12" dur="500"/>
                                        <p:tgtEl>
                                          <p:spTgt spid="92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24"/>
                                        </p:tgtEl>
                                        <p:attrNameLst>
                                          <p:attrName>style.visibility</p:attrName>
                                        </p:attrNameLst>
                                      </p:cBhvr>
                                      <p:to>
                                        <p:strVal val="visible"/>
                                      </p:to>
                                    </p:set>
                                    <p:animEffect transition="in" filter="fade">
                                      <p:cBhvr>
                                        <p:cTn id="17"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title" idx="4294967295"/>
          </p:nvPr>
        </p:nvSpPr>
        <p:spPr>
          <a:xfrm>
            <a:off x="304800" y="533400"/>
            <a:ext cx="8382000" cy="762000"/>
          </a:xfrm>
        </p:spPr>
        <p:txBody>
          <a:bodyPr>
            <a:normAutofit fontScale="90000"/>
          </a:bodyPr>
          <a:lstStyle/>
          <a:p>
            <a:pPr algn="ctr" eaLnBrk="1" hangingPunct="1">
              <a:defRPr/>
            </a:pPr>
            <a:r>
              <a:rPr lang="en-US" dirty="0" smtClean="0"/>
              <a:t>Trace the milk back to the soil</a:t>
            </a:r>
            <a:endParaRPr lang="en-US" dirty="0" smtClean="0"/>
          </a:p>
        </p:txBody>
      </p:sp>
      <p:pic>
        <p:nvPicPr>
          <p:cNvPr id="3" name="Picture 4" descr="C:\Users\Susie Q\AppData\Local\Microsoft\Windows\Temporary Internet Files\Content.IE5\RLVKNAEC\MP90032117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78" y="1143000"/>
            <a:ext cx="2609088" cy="365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315" name="Picture 3" descr="C:\Users\Susie Q\AppData\Local\Microsoft\Windows\Temporary Internet Files\Content.IE5\1FSG3AO5\MP900444588[1].jpg"/>
          <p:cNvPicPr>
            <a:picLocks noChangeAspect="1" noChangeArrowheads="1"/>
          </p:cNvPicPr>
          <p:nvPr/>
        </p:nvPicPr>
        <p:blipFill rotWithShape="1">
          <a:blip r:embed="rId4">
            <a:extLst>
              <a:ext uri="{28A0092B-C50C-407E-A947-70E740481C1C}">
                <a14:useLocalDpi xmlns:a14="http://schemas.microsoft.com/office/drawing/2010/main" val="0"/>
              </a:ext>
            </a:extLst>
          </a:blip>
          <a:srcRect r="27059"/>
          <a:stretch/>
        </p:blipFill>
        <p:spPr bwMode="auto">
          <a:xfrm>
            <a:off x="2895600" y="1485900"/>
            <a:ext cx="2890221" cy="2971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2698" y="1676400"/>
            <a:ext cx="2466975" cy="1847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6753" y="3906370"/>
            <a:ext cx="3155855" cy="21000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7697" y="4800600"/>
            <a:ext cx="2486025"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78" y="4918308"/>
            <a:ext cx="2505075" cy="1819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0" name="Straight Arrow Connector 9"/>
          <p:cNvCxnSpPr/>
          <p:nvPr/>
        </p:nvCxnSpPr>
        <p:spPr>
          <a:xfrm>
            <a:off x="2314546" y="1676400"/>
            <a:ext cx="1566302" cy="20271"/>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181600" y="2209800"/>
            <a:ext cx="1566302" cy="20271"/>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8077200" y="3189703"/>
            <a:ext cx="0" cy="1433333"/>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235388" y="5668547"/>
            <a:ext cx="1512514" cy="0"/>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332475" y="5105400"/>
            <a:ext cx="1248925" cy="330909"/>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4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15"/>
                                        </p:tgtEl>
                                        <p:attrNameLst>
                                          <p:attrName>style.visibility</p:attrName>
                                        </p:attrNameLst>
                                      </p:cBhvr>
                                      <p:to>
                                        <p:strVal val="visible"/>
                                      </p:to>
                                    </p:set>
                                    <p:animEffect transition="in" filter="fade">
                                      <p:cBhvr>
                                        <p:cTn id="17" dur="500"/>
                                        <p:tgtEl>
                                          <p:spTgt spid="133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title" idx="4294967295"/>
          </p:nvPr>
        </p:nvSpPr>
        <p:spPr>
          <a:xfrm>
            <a:off x="0" y="533400"/>
            <a:ext cx="8382000" cy="762000"/>
          </a:xfrm>
        </p:spPr>
        <p:txBody>
          <a:bodyPr>
            <a:normAutofit fontScale="90000"/>
          </a:bodyPr>
          <a:lstStyle/>
          <a:p>
            <a:pPr algn="ctr" eaLnBrk="1" hangingPunct="1">
              <a:defRPr/>
            </a:pPr>
            <a:r>
              <a:rPr lang="en-US" dirty="0" smtClean="0"/>
              <a:t>Your school lunch</a:t>
            </a:r>
            <a:endParaRPr lang="en-US"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883" y="1219200"/>
            <a:ext cx="6266329" cy="46936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115078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title" idx="4294967295"/>
          </p:nvPr>
        </p:nvSpPr>
        <p:spPr>
          <a:xfrm>
            <a:off x="304800" y="609600"/>
            <a:ext cx="8382000" cy="762000"/>
          </a:xfrm>
        </p:spPr>
        <p:txBody>
          <a:bodyPr>
            <a:normAutofit/>
          </a:bodyPr>
          <a:lstStyle/>
          <a:p>
            <a:pPr algn="ctr" eaLnBrk="1" hangingPunct="1">
              <a:defRPr/>
            </a:pPr>
            <a:r>
              <a:rPr lang="en-US" sz="4000" dirty="0" smtClean="0"/>
              <a:t>Food products </a:t>
            </a:r>
            <a:r>
              <a:rPr lang="en-US" sz="4000" dirty="0" smtClean="0"/>
              <a:t>in your community</a:t>
            </a:r>
          </a:p>
        </p:txBody>
      </p:sp>
      <p:pic>
        <p:nvPicPr>
          <p:cNvPr id="13321" name="Picture 9" descr="MP90018266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967037"/>
            <a:ext cx="3427219"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C:\Users\Susie Q\AppData\Local\Microsoft\Windows\Temporary Internet Files\Content.IE5\RLVKNAEC\MP90044864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600200"/>
            <a:ext cx="2743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Susie Q\AppData\Local\Microsoft\Windows\Temporary Internet Files\Content.IE5\1FSG3AO5\MP90042555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879" y="1335285"/>
            <a:ext cx="8354241" cy="555426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Susie Q\AppData\Local\Microsoft\Windows\Temporary Internet Files\Content.IE5\SWDKUNLO\MP900438718[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8239" y="1335285"/>
            <a:ext cx="682752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575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21"/>
                                        </p:tgtEl>
                                        <p:attrNameLst>
                                          <p:attrName>style.visibility</p:attrName>
                                        </p:attrNameLst>
                                      </p:cBhvr>
                                      <p:to>
                                        <p:strVal val="visible"/>
                                      </p:to>
                                    </p:set>
                                    <p:animEffect transition="in" filter="fade">
                                      <p:cBhvr>
                                        <p:cTn id="7" dur="500"/>
                                        <p:tgtEl>
                                          <p:spTgt spid="133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321"/>
                                        </p:tgtEl>
                                      </p:cBhvr>
                                    </p:animEffect>
                                    <p:set>
                                      <p:cBhvr>
                                        <p:cTn id="12" dur="1" fill="hold">
                                          <p:stCondLst>
                                            <p:cond delay="499"/>
                                          </p:stCondLst>
                                        </p:cTn>
                                        <p:tgtEl>
                                          <p:spTgt spid="133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076"/>
                                        </p:tgtEl>
                                      </p:cBhvr>
                                    </p:animEffect>
                                    <p:set>
                                      <p:cBhvr>
                                        <p:cTn id="22" dur="1" fill="hold">
                                          <p:stCondLst>
                                            <p:cond delay="499"/>
                                          </p:stCondLst>
                                        </p:cTn>
                                        <p:tgtEl>
                                          <p:spTgt spid="307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7"/>
                                        </p:tgtEl>
                                        <p:attrNameLst>
                                          <p:attrName>style.visibility</p:attrName>
                                        </p:attrNameLst>
                                      </p:cBhvr>
                                      <p:to>
                                        <p:strVal val="visible"/>
                                      </p:to>
                                    </p:set>
                                    <p:animEffect transition="in" filter="fade">
                                      <p:cBhvr>
                                        <p:cTn id="27" dur="500"/>
                                        <p:tgtEl>
                                          <p:spTgt spid="30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077"/>
                                        </p:tgtEl>
                                      </p:cBhvr>
                                    </p:animEffect>
                                    <p:set>
                                      <p:cBhvr>
                                        <p:cTn id="32" dur="1" fill="hold">
                                          <p:stCondLst>
                                            <p:cond delay="499"/>
                                          </p:stCondLst>
                                        </p:cTn>
                                        <p:tgtEl>
                                          <p:spTgt spid="307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78"/>
                                        </p:tgtEl>
                                        <p:attrNameLst>
                                          <p:attrName>style.visibility</p:attrName>
                                        </p:attrNameLst>
                                      </p:cBhvr>
                                      <p:to>
                                        <p:strVal val="visible"/>
                                      </p:to>
                                    </p:set>
                                    <p:animEffect transition="in" filter="fade">
                                      <p:cBhvr>
                                        <p:cTn id="3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304800" y="609600"/>
            <a:ext cx="8382000" cy="7620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4000" dirty="0" smtClean="0"/>
              <a:t>Gardening and Edible Landscaping </a:t>
            </a:r>
            <a:endParaRPr lang="en-US" sz="4000"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123" y="1362635"/>
            <a:ext cx="4488877" cy="357685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9804" b="12083"/>
          <a:stretch/>
        </p:blipFill>
        <p:spPr>
          <a:xfrm>
            <a:off x="304799" y="1362635"/>
            <a:ext cx="4350323" cy="357685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800" y="3189127"/>
            <a:ext cx="2797818" cy="3500718"/>
          </a:xfrm>
          <a:prstGeom prst="rect">
            <a:avLst/>
          </a:prstGeom>
        </p:spPr>
      </p:pic>
    </p:spTree>
    <p:extLst>
      <p:ext uri="{BB962C8B-B14F-4D97-AF65-F5344CB8AC3E}">
        <p14:creationId xmlns:p14="http://schemas.microsoft.com/office/powerpoint/2010/main" val="101165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algn="ctr" eaLnBrk="1" hangingPunct="1">
              <a:defRPr/>
            </a:pPr>
            <a:r>
              <a:rPr lang="en-US" sz="4000" dirty="0" smtClean="0"/>
              <a:t>        Soil to Spoon</a:t>
            </a:r>
            <a:endParaRPr lang="en-US" sz="4000" dirty="0" smtClean="0"/>
          </a:p>
        </p:txBody>
      </p:sp>
      <p:sp>
        <p:nvSpPr>
          <p:cNvPr id="5123" name="Rectangle 3"/>
          <p:cNvSpPr>
            <a:spLocks noGrp="1" noChangeArrowheads="1"/>
          </p:cNvSpPr>
          <p:nvPr>
            <p:ph idx="1"/>
          </p:nvPr>
        </p:nvSpPr>
        <p:spPr/>
        <p:txBody>
          <a:bodyPr>
            <a:normAutofit lnSpcReduction="10000"/>
          </a:bodyPr>
          <a:lstStyle/>
          <a:p>
            <a:pPr algn="ctr" eaLnBrk="1" hangingPunct="1">
              <a:buFont typeface="Wingdings" pitchFamily="2" charset="2"/>
              <a:buNone/>
              <a:defRPr/>
            </a:pPr>
            <a:endParaRPr lang="en-US" dirty="0" smtClean="0"/>
          </a:p>
          <a:p>
            <a:pPr algn="ctr" eaLnBrk="1" hangingPunct="1">
              <a:buFont typeface="Wingdings" pitchFamily="2" charset="2"/>
              <a:buNone/>
              <a:defRPr/>
            </a:pPr>
            <a:r>
              <a:rPr lang="en-US" sz="4000" b="1" dirty="0" smtClean="0"/>
              <a:t>National Association of </a:t>
            </a:r>
          </a:p>
          <a:p>
            <a:pPr algn="ctr" eaLnBrk="1" hangingPunct="1">
              <a:buFont typeface="Wingdings" pitchFamily="2" charset="2"/>
              <a:buNone/>
              <a:defRPr/>
            </a:pPr>
            <a:r>
              <a:rPr lang="en-US" sz="4000" b="1" dirty="0" smtClean="0"/>
              <a:t>Conservation Districts (NACD)</a:t>
            </a:r>
          </a:p>
          <a:p>
            <a:pPr algn="ctr" eaLnBrk="1" hangingPunct="1">
              <a:buFont typeface="Wingdings" pitchFamily="2" charset="2"/>
              <a:buNone/>
              <a:defRPr/>
            </a:pPr>
            <a:r>
              <a:rPr lang="en-US" b="1" dirty="0" smtClean="0"/>
              <a:t> </a:t>
            </a:r>
            <a:r>
              <a:rPr lang="en-US" sz="4800" b="1" dirty="0" smtClean="0"/>
              <a:t>2012 </a:t>
            </a:r>
            <a:endParaRPr lang="en-US" sz="4800" b="1" dirty="0" smtClean="0"/>
          </a:p>
          <a:p>
            <a:pPr algn="ctr" eaLnBrk="1" hangingPunct="1">
              <a:buFont typeface="Wingdings" pitchFamily="2" charset="2"/>
              <a:buNone/>
              <a:defRPr/>
            </a:pPr>
            <a:r>
              <a:rPr lang="en-US" sz="3600" b="1" dirty="0" smtClean="0"/>
              <a:t>Poster Contest Theme</a:t>
            </a:r>
          </a:p>
          <a:p>
            <a:pPr algn="ctr" eaLnBrk="1" hangingPunct="1">
              <a:buFont typeface="Wingdings" pitchFamily="2" charset="2"/>
              <a:buNone/>
              <a:defRPr/>
            </a:pPr>
            <a:r>
              <a:rPr lang="en-US" sz="3600" b="1" dirty="0" smtClean="0"/>
              <a:t>And Stewardship Theme</a:t>
            </a:r>
          </a:p>
          <a:p>
            <a:pPr eaLnBrk="1" hangingPunct="1">
              <a:buFont typeface="Wingdings" pitchFamily="2" charset="2"/>
              <a:buNone/>
              <a:defRPr/>
            </a:pPr>
            <a:endParaRPr lang="en-US" dirty="0" smtClean="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775" t="10867" b="17092"/>
          <a:stretch/>
        </p:blipFill>
        <p:spPr>
          <a:xfrm>
            <a:off x="2695903" y="4495800"/>
            <a:ext cx="3795767" cy="21733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365469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85800" y="533400"/>
            <a:ext cx="7772400" cy="990600"/>
          </a:xfrm>
        </p:spPr>
        <p:txBody>
          <a:bodyPr>
            <a:normAutofit fontScale="90000"/>
          </a:bodyPr>
          <a:lstStyle/>
          <a:p>
            <a:pPr eaLnBrk="1" hangingPunct="1">
              <a:defRPr/>
            </a:pPr>
            <a:r>
              <a:rPr lang="en-US" dirty="0" smtClean="0"/>
              <a:t>Conservation and </a:t>
            </a:r>
            <a:r>
              <a:rPr lang="en-US" dirty="0" smtClean="0"/>
              <a:t>Your Food</a:t>
            </a:r>
            <a:endParaRPr lang="en-US"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676400"/>
            <a:ext cx="3657600"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2353" y="1748373"/>
            <a:ext cx="4448175" cy="2764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45221"/>
          <a:stretch/>
        </p:blipFill>
        <p:spPr bwMode="auto">
          <a:xfrm>
            <a:off x="2819400" y="2609264"/>
            <a:ext cx="3051744" cy="426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114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fade">
                                      <p:cBhvr>
                                        <p:cTn id="12" dur="5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39"/>
                                        </p:tgtEl>
                                        <p:attrNameLst>
                                          <p:attrName>style.visibility</p:attrName>
                                        </p:attrNameLst>
                                      </p:cBhvr>
                                      <p:to>
                                        <p:strVal val="visible"/>
                                      </p:to>
                                    </p:set>
                                    <p:animEffect transition="in" filter="fade">
                                      <p:cBhvr>
                                        <p:cTn id="17"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228600" y="838200"/>
            <a:ext cx="8382000" cy="762000"/>
          </a:xfrm>
        </p:spPr>
        <p:txBody>
          <a:bodyPr>
            <a:normAutofit fontScale="90000"/>
          </a:bodyPr>
          <a:lstStyle/>
          <a:p>
            <a:pPr algn="ctr" eaLnBrk="1" hangingPunct="1">
              <a:defRPr/>
            </a:pPr>
            <a:r>
              <a:rPr lang="en-US" sz="4000" dirty="0" smtClean="0"/>
              <a:t>What kinds of careers are related to </a:t>
            </a:r>
            <a:r>
              <a:rPr lang="en-US" sz="4000" dirty="0" smtClean="0"/>
              <a:t>food production and conservation of the land?</a:t>
            </a:r>
            <a:endParaRPr lang="en-US" sz="4000" dirty="0" smtClean="0"/>
          </a:p>
        </p:txBody>
      </p:sp>
      <p:pic>
        <p:nvPicPr>
          <p:cNvPr id="15363" name="Picture 3" descr="C:\Users\Susie Q\AppData\Local\Microsoft\Windows\Temporary Internet Files\Content.IE5\RLVKNAEC\MP90018261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0118" y="1640336"/>
            <a:ext cx="3446929" cy="52624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364" name="Picture 4" descr="C:\Users\Susie Q\AppData\Local\Microsoft\Windows\Temporary Internet Files\Content.IE5\SWDKUNLO\MP90022753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618129"/>
            <a:ext cx="3526670" cy="5237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365" name="Picture 5" descr="C:\Users\Susie Q\AppData\Local\Microsoft\Windows\Temporary Internet Files\Content.IE5\RLVKNAEC\MP90040964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2643" y="1618128"/>
            <a:ext cx="3596602" cy="53922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366" name="Picture 6" descr="C:\Users\Susie Q\AppData\Local\Microsoft\Windows\Temporary Internet Files\Content.IE5\RLVKNAEC\MP90028985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9143" y="2199265"/>
            <a:ext cx="5526571" cy="36383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367" name="Picture 7" descr="C:\Users\Susie Q\AppData\Local\Microsoft\Windows\Temporary Internet Files\Content.IE5\RLVKNAEC\MP900438675[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3719" y="1371601"/>
            <a:ext cx="4018481" cy="5437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27890"/>
          <a:stretch/>
        </p:blipFill>
        <p:spPr>
          <a:xfrm>
            <a:off x="1756422" y="1618128"/>
            <a:ext cx="4954320" cy="457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424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5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363"/>
                                        </p:tgtEl>
                                      </p:cBhvr>
                                    </p:animEffect>
                                    <p:set>
                                      <p:cBhvr>
                                        <p:cTn id="12" dur="1" fill="hold">
                                          <p:stCondLst>
                                            <p:cond delay="499"/>
                                          </p:stCondLst>
                                        </p:cTn>
                                        <p:tgtEl>
                                          <p:spTgt spid="1536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fade">
                                      <p:cBhvr>
                                        <p:cTn id="17" dur="500"/>
                                        <p:tgtEl>
                                          <p:spTgt spid="153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5364"/>
                                        </p:tgtEl>
                                      </p:cBhvr>
                                    </p:animEffect>
                                    <p:set>
                                      <p:cBhvr>
                                        <p:cTn id="22" dur="1" fill="hold">
                                          <p:stCondLst>
                                            <p:cond delay="499"/>
                                          </p:stCondLst>
                                        </p:cTn>
                                        <p:tgtEl>
                                          <p:spTgt spid="1536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365"/>
                                        </p:tgtEl>
                                        <p:attrNameLst>
                                          <p:attrName>style.visibility</p:attrName>
                                        </p:attrNameLst>
                                      </p:cBhvr>
                                      <p:to>
                                        <p:strVal val="visible"/>
                                      </p:to>
                                    </p:set>
                                    <p:animEffect transition="in" filter="fade">
                                      <p:cBhvr>
                                        <p:cTn id="27" dur="500"/>
                                        <p:tgtEl>
                                          <p:spTgt spid="153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5365"/>
                                        </p:tgtEl>
                                      </p:cBhvr>
                                    </p:animEffect>
                                    <p:set>
                                      <p:cBhvr>
                                        <p:cTn id="32" dur="1" fill="hold">
                                          <p:stCondLst>
                                            <p:cond delay="499"/>
                                          </p:stCondLst>
                                        </p:cTn>
                                        <p:tgtEl>
                                          <p:spTgt spid="1536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366"/>
                                        </p:tgtEl>
                                        <p:attrNameLst>
                                          <p:attrName>style.visibility</p:attrName>
                                        </p:attrNameLst>
                                      </p:cBhvr>
                                      <p:to>
                                        <p:strVal val="visible"/>
                                      </p:to>
                                    </p:set>
                                    <p:animEffect transition="in" filter="fade">
                                      <p:cBhvr>
                                        <p:cTn id="37" dur="500"/>
                                        <p:tgtEl>
                                          <p:spTgt spid="1536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5366"/>
                                        </p:tgtEl>
                                      </p:cBhvr>
                                    </p:animEffect>
                                    <p:set>
                                      <p:cBhvr>
                                        <p:cTn id="42" dur="1" fill="hold">
                                          <p:stCondLst>
                                            <p:cond delay="499"/>
                                          </p:stCondLst>
                                        </p:cTn>
                                        <p:tgtEl>
                                          <p:spTgt spid="1536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367"/>
                                        </p:tgtEl>
                                        <p:attrNameLst>
                                          <p:attrName>style.visibility</p:attrName>
                                        </p:attrNameLst>
                                      </p:cBhvr>
                                      <p:to>
                                        <p:strVal val="visible"/>
                                      </p:to>
                                    </p:set>
                                    <p:animEffect transition="in" filter="fade">
                                      <p:cBhvr>
                                        <p:cTn id="57" dur="500"/>
                                        <p:tgtEl>
                                          <p:spTgt spid="1536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5367"/>
                                        </p:tgtEl>
                                      </p:cBhvr>
                                    </p:animEffect>
                                    <p:set>
                                      <p:cBhvr>
                                        <p:cTn id="62" dur="1" fill="hold">
                                          <p:stCondLst>
                                            <p:cond delay="499"/>
                                          </p:stCondLst>
                                        </p:cTn>
                                        <p:tgtEl>
                                          <p:spTgt spid="153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4294967295"/>
          </p:nvPr>
        </p:nvSpPr>
        <p:spPr>
          <a:xfrm>
            <a:off x="381000" y="1295400"/>
            <a:ext cx="8229600" cy="4525963"/>
          </a:xfrm>
        </p:spPr>
        <p:txBody>
          <a:bodyPr/>
          <a:lstStyle/>
          <a:p>
            <a:pPr eaLnBrk="1" hangingPunct="1">
              <a:defRPr/>
            </a:pPr>
            <a:r>
              <a:rPr lang="en-US" dirty="0" smtClean="0"/>
              <a:t>ADD PICTURES FROM YOUR COMMUNITY</a:t>
            </a:r>
          </a:p>
          <a:p>
            <a:pPr eaLnBrk="1" hangingPunct="1">
              <a:defRPr/>
            </a:pPr>
            <a:r>
              <a:rPr lang="en-US" dirty="0" smtClean="0"/>
              <a:t>Examples:</a:t>
            </a:r>
          </a:p>
          <a:p>
            <a:pPr eaLnBrk="1" hangingPunct="1">
              <a:defRPr/>
            </a:pPr>
            <a:r>
              <a:rPr lang="en-US" dirty="0" smtClean="0"/>
              <a:t>Master Gardener or Junior Master Gardner programs, local farmers and ranchers, food processing business. Grain elevators, meat markets, etc.</a:t>
            </a:r>
            <a:endParaRPr lang="en-US" dirty="0" smtClean="0"/>
          </a:p>
        </p:txBody>
      </p:sp>
    </p:spTree>
    <p:extLst>
      <p:ext uri="{BB962C8B-B14F-4D97-AF65-F5344CB8AC3E}">
        <p14:creationId xmlns:p14="http://schemas.microsoft.com/office/powerpoint/2010/main" val="18208563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457200" y="457200"/>
            <a:ext cx="8229600" cy="1600200"/>
          </a:xfrm>
        </p:spPr>
        <p:txBody>
          <a:bodyPr>
            <a:normAutofit/>
          </a:bodyPr>
          <a:lstStyle/>
          <a:p>
            <a:pPr algn="ctr" eaLnBrk="1" hangingPunct="1">
              <a:defRPr/>
            </a:pPr>
            <a:r>
              <a:rPr lang="en-US" sz="4000" dirty="0" smtClean="0"/>
              <a:t>What can you do to learn more about </a:t>
            </a:r>
            <a:r>
              <a:rPr lang="en-US" sz="4000" dirty="0" smtClean="0"/>
              <a:t>where your food comes from?</a:t>
            </a:r>
            <a:endParaRPr lang="en-US" sz="4000" dirty="0" smtClean="0"/>
          </a:p>
        </p:txBody>
      </p:sp>
      <p:sp>
        <p:nvSpPr>
          <p:cNvPr id="2" name="Rectangle 1"/>
          <p:cNvSpPr/>
          <p:nvPr/>
        </p:nvSpPr>
        <p:spPr>
          <a:xfrm>
            <a:off x="457200" y="2274838"/>
            <a:ext cx="8001000" cy="3108543"/>
          </a:xfrm>
          <a:prstGeom prst="rect">
            <a:avLst/>
          </a:prstGeom>
        </p:spPr>
        <p:txBody>
          <a:bodyPr wrap="square">
            <a:spAutoFit/>
          </a:bodyPr>
          <a:lstStyle/>
          <a:p>
            <a:pPr marL="228600" indent="-228600">
              <a:buAutoNum type="arabicParenR"/>
            </a:pPr>
            <a:r>
              <a:rPr lang="en-US" sz="2800" dirty="0" smtClean="0">
                <a:latin typeface="Arial" pitchFamily="34" charset="0"/>
                <a:cs typeface="Arial" pitchFamily="34" charset="0"/>
              </a:rPr>
              <a:t>Talk to people in your community who are farmers or ranchers.</a:t>
            </a:r>
          </a:p>
          <a:p>
            <a:pPr marL="228600" indent="-228600">
              <a:buAutoNum type="arabicParenR"/>
            </a:pPr>
            <a:r>
              <a:rPr lang="en-US" sz="2800" dirty="0" smtClean="0">
                <a:latin typeface="Arial" pitchFamily="34" charset="0"/>
                <a:cs typeface="Arial" pitchFamily="34" charset="0"/>
              </a:rPr>
              <a:t>Talk</a:t>
            </a:r>
            <a:r>
              <a:rPr lang="en-US" sz="2800" baseline="0" dirty="0" smtClean="0">
                <a:latin typeface="Arial" pitchFamily="34" charset="0"/>
                <a:cs typeface="Arial" pitchFamily="34" charset="0"/>
              </a:rPr>
              <a:t> to people who study soils. </a:t>
            </a:r>
          </a:p>
          <a:p>
            <a:pPr marL="228600" indent="-228600">
              <a:buAutoNum type="arabicParenR"/>
            </a:pPr>
            <a:r>
              <a:rPr lang="en-US" sz="2800" baseline="0" dirty="0" smtClean="0">
                <a:latin typeface="Arial" pitchFamily="34" charset="0"/>
                <a:cs typeface="Arial" pitchFamily="34" charset="0"/>
              </a:rPr>
              <a:t>Talk to FFA members.</a:t>
            </a:r>
          </a:p>
          <a:p>
            <a:pPr marL="228600" indent="-228600">
              <a:buAutoNum type="arabicParenR"/>
            </a:pPr>
            <a:r>
              <a:rPr lang="en-US" sz="2800" baseline="0" dirty="0" smtClean="0">
                <a:latin typeface="Arial" pitchFamily="34" charset="0"/>
                <a:cs typeface="Arial" pitchFamily="34" charset="0"/>
              </a:rPr>
              <a:t>Research topics about where your food comes from.</a:t>
            </a:r>
          </a:p>
          <a:p>
            <a:pPr marL="228600" indent="-228600">
              <a:buAutoNum type="arabicParenR"/>
            </a:pPr>
            <a:r>
              <a:rPr lang="en-US" sz="2800" baseline="0" dirty="0" smtClean="0">
                <a:latin typeface="Arial" pitchFamily="34" charset="0"/>
                <a:cs typeface="Arial" pitchFamily="34" charset="0"/>
              </a:rPr>
              <a:t>Talk to people who garden in your community.</a:t>
            </a:r>
            <a:endParaRPr lang="en-US" sz="2800" dirty="0" smtClean="0">
              <a:latin typeface="Arial" pitchFamily="34" charset="0"/>
              <a:cs typeface="Arial" pitchFamily="34" charset="0"/>
            </a:endParaRPr>
          </a:p>
        </p:txBody>
      </p:sp>
    </p:spTree>
    <p:extLst>
      <p:ext uri="{BB962C8B-B14F-4D97-AF65-F5344CB8AC3E}">
        <p14:creationId xmlns:p14="http://schemas.microsoft.com/office/powerpoint/2010/main" val="6849458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457200" y="4038600"/>
            <a:ext cx="8382000" cy="762000"/>
          </a:xfrm>
        </p:spPr>
        <p:txBody>
          <a:bodyPr>
            <a:normAutofit fontScale="90000"/>
          </a:bodyPr>
          <a:lstStyle/>
          <a:p>
            <a:pPr algn="ctr" eaLnBrk="1" hangingPunct="1">
              <a:defRPr/>
            </a:pPr>
            <a:r>
              <a:rPr lang="en-US" sz="6000" dirty="0" smtClean="0"/>
              <a:t>2012 </a:t>
            </a:r>
            <a:r>
              <a:rPr lang="en-US" sz="6000" dirty="0" smtClean="0"/>
              <a:t/>
            </a:r>
            <a:br>
              <a:rPr lang="en-US" sz="6000" dirty="0" smtClean="0"/>
            </a:br>
            <a:r>
              <a:rPr lang="en-US" sz="7200" dirty="0" smtClean="0"/>
              <a:t>Soil to Spoon</a:t>
            </a:r>
            <a:r>
              <a:rPr lang="en-US" sz="7200" dirty="0" smtClean="0"/>
              <a:t/>
            </a:r>
            <a:br>
              <a:rPr lang="en-US" sz="7200" dirty="0" smtClean="0"/>
            </a:br>
            <a:r>
              <a:rPr lang="en-US" sz="6000" dirty="0" smtClean="0"/>
              <a:t>POSTER </a:t>
            </a:r>
            <a:br>
              <a:rPr lang="en-US" sz="6000" dirty="0" smtClean="0"/>
            </a:br>
            <a:r>
              <a:rPr lang="en-US" sz="6000" dirty="0" smtClean="0"/>
              <a:t>CONTEST</a:t>
            </a:r>
          </a:p>
        </p:txBody>
      </p:sp>
    </p:spTree>
    <p:extLst>
      <p:ext uri="{BB962C8B-B14F-4D97-AF65-F5344CB8AC3E}">
        <p14:creationId xmlns:p14="http://schemas.microsoft.com/office/powerpoint/2010/main" val="10066114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0" y="1447800"/>
            <a:ext cx="8382000" cy="762000"/>
          </a:xfrm>
        </p:spPr>
        <p:txBody>
          <a:bodyPr>
            <a:normAutofit fontScale="90000"/>
          </a:bodyPr>
          <a:lstStyle/>
          <a:p>
            <a:pPr algn="ctr" eaLnBrk="1" hangingPunct="1">
              <a:defRPr/>
            </a:pPr>
            <a:r>
              <a:rPr lang="en-US" sz="4800" dirty="0" smtClean="0"/>
              <a:t>2012 </a:t>
            </a:r>
            <a:r>
              <a:rPr lang="en-US" sz="4800" dirty="0" smtClean="0"/>
              <a:t>Categories</a:t>
            </a:r>
            <a:br>
              <a:rPr lang="en-US" sz="4800" dirty="0" smtClean="0"/>
            </a:br>
            <a:endParaRPr lang="en-US" sz="4800" dirty="0" smtClean="0"/>
          </a:p>
        </p:txBody>
      </p:sp>
      <p:sp>
        <p:nvSpPr>
          <p:cNvPr id="28675" name="Rectangle 3"/>
          <p:cNvSpPr>
            <a:spLocks noGrp="1" noChangeArrowheads="1"/>
          </p:cNvSpPr>
          <p:nvPr>
            <p:ph type="body" idx="4294967295"/>
          </p:nvPr>
        </p:nvSpPr>
        <p:spPr>
          <a:xfrm>
            <a:off x="2362200" y="2133600"/>
            <a:ext cx="3733800" cy="4114800"/>
          </a:xfrm>
        </p:spPr>
        <p:txBody>
          <a:bodyPr/>
          <a:lstStyle/>
          <a:p>
            <a:pPr algn="ctr" eaLnBrk="1" hangingPunct="1">
              <a:defRPr/>
            </a:pPr>
            <a:r>
              <a:rPr lang="en-US" sz="4000" dirty="0" smtClean="0"/>
              <a:t>Grades K-1 </a:t>
            </a:r>
          </a:p>
          <a:p>
            <a:pPr algn="ctr" eaLnBrk="1" hangingPunct="1">
              <a:defRPr/>
            </a:pPr>
            <a:r>
              <a:rPr lang="en-US" sz="4000" dirty="0" smtClean="0"/>
              <a:t>Grades 2-3 </a:t>
            </a:r>
          </a:p>
          <a:p>
            <a:pPr algn="ctr" eaLnBrk="1" hangingPunct="1">
              <a:defRPr/>
            </a:pPr>
            <a:r>
              <a:rPr lang="en-US" sz="4000" dirty="0" smtClean="0"/>
              <a:t>Grades 4-6 </a:t>
            </a:r>
          </a:p>
          <a:p>
            <a:pPr algn="ctr" eaLnBrk="1" hangingPunct="1">
              <a:defRPr/>
            </a:pPr>
            <a:r>
              <a:rPr lang="en-US" sz="4000" dirty="0" smtClean="0"/>
              <a:t>Grades 7-9 </a:t>
            </a:r>
          </a:p>
          <a:p>
            <a:pPr algn="ctr" eaLnBrk="1" hangingPunct="1">
              <a:defRPr/>
            </a:pPr>
            <a:r>
              <a:rPr lang="en-US" sz="4000" dirty="0" smtClean="0"/>
              <a:t>Grades 10-12 </a:t>
            </a:r>
          </a:p>
          <a:p>
            <a:pPr eaLnBrk="1" hangingPunct="1">
              <a:defRPr/>
            </a:pPr>
            <a:endParaRPr lang="en-US" dirty="0" smtClean="0"/>
          </a:p>
          <a:p>
            <a:pPr eaLnBrk="1" hangingPunct="1">
              <a:defRPr/>
            </a:pPr>
            <a:endParaRPr lang="en-US" dirty="0" smtClean="0"/>
          </a:p>
        </p:txBody>
      </p:sp>
    </p:spTree>
    <p:extLst>
      <p:ext uri="{BB962C8B-B14F-4D97-AF65-F5344CB8AC3E}">
        <p14:creationId xmlns:p14="http://schemas.microsoft.com/office/powerpoint/2010/main" val="23414251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762000" y="1018590"/>
            <a:ext cx="7688263"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defRPr/>
            </a:pPr>
            <a:r>
              <a:rPr lang="en-US" sz="4400" b="1" dirty="0">
                <a:solidFill>
                  <a:schemeClr val="tx2"/>
                </a:solidFill>
                <a:effectLst>
                  <a:outerShdw blurRad="38100" dist="38100" dir="2700000" algn="tl">
                    <a:srgbClr val="000000"/>
                  </a:outerShdw>
                </a:effectLst>
              </a:rPr>
              <a:t>Theme Title for Your Poster</a:t>
            </a:r>
            <a:r>
              <a:rPr lang="en-US" sz="4400" b="1" dirty="0">
                <a:effectLst>
                  <a:outerShdw blurRad="38100" dist="38100" dir="2700000" algn="tl">
                    <a:srgbClr val="000000"/>
                  </a:outerShdw>
                </a:effectLst>
              </a:rPr>
              <a:t> </a:t>
            </a:r>
          </a:p>
          <a:p>
            <a:pPr algn="ctr">
              <a:defRPr/>
            </a:pPr>
            <a:endParaRPr lang="en-US" sz="4400" b="1" dirty="0">
              <a:effectLst>
                <a:outerShdw blurRad="38100" dist="38100" dir="2700000" algn="tl">
                  <a:srgbClr val="000000"/>
                </a:outerShdw>
              </a:effectLst>
            </a:endParaRPr>
          </a:p>
          <a:p>
            <a:pPr algn="ctr">
              <a:defRPr/>
            </a:pPr>
            <a:r>
              <a:rPr lang="en-US" sz="6000" b="1" dirty="0" smtClean="0">
                <a:effectLst>
                  <a:outerShdw blurRad="38100" dist="38100" dir="2700000" algn="tl">
                    <a:srgbClr val="000000"/>
                  </a:outerShdw>
                </a:effectLst>
                <a:latin typeface="Arial" charset="0"/>
              </a:rPr>
              <a:t>Soil to Spoon</a:t>
            </a:r>
            <a:endParaRPr lang="en-US" sz="6000" b="1" dirty="0">
              <a:effectLst>
                <a:outerShdw blurRad="38100" dist="38100" dir="2700000" algn="tl">
                  <a:srgbClr val="000000"/>
                </a:outerShdw>
              </a:effectLst>
              <a:latin typeface="Arial" charset="0"/>
            </a:endParaRPr>
          </a:p>
          <a:p>
            <a:pPr algn="ctr">
              <a:defRPr/>
            </a:pPr>
            <a:endParaRPr lang="en-US" sz="3600" b="1" dirty="0">
              <a:effectLst>
                <a:outerShdw blurRad="38100" dist="38100" dir="2700000" algn="tl">
                  <a:srgbClr val="000000"/>
                </a:outerShdw>
              </a:effectLst>
              <a:latin typeface="Arial" charset="0"/>
            </a:endParaRPr>
          </a:p>
          <a:p>
            <a:pPr algn="ctr">
              <a:defRPr/>
            </a:pPr>
            <a:endParaRPr lang="en-US" sz="3600" b="1" dirty="0">
              <a:effectLst>
                <a:outerShdw blurRad="38100" dist="38100" dir="2700000" algn="tl">
                  <a:srgbClr val="000000"/>
                </a:outerShdw>
              </a:effectLst>
              <a:latin typeface="Arial" charset="0"/>
            </a:endParaRPr>
          </a:p>
          <a:p>
            <a:pPr algn="ctr">
              <a:defRPr/>
            </a:pPr>
            <a:r>
              <a:rPr lang="en-US" sz="3600" b="1" i="1" dirty="0">
                <a:effectLst>
                  <a:outerShdw blurRad="38100" dist="38100" dir="2700000" algn="tl">
                    <a:srgbClr val="000000"/>
                  </a:outerShdw>
                </a:effectLst>
                <a:latin typeface="Arial" charset="0"/>
              </a:rPr>
              <a:t>Discuss and share your </a:t>
            </a:r>
          </a:p>
          <a:p>
            <a:pPr algn="ctr">
              <a:defRPr/>
            </a:pPr>
            <a:r>
              <a:rPr lang="en-US" sz="3600" b="1" i="1" dirty="0">
                <a:effectLst>
                  <a:outerShdw blurRad="38100" dist="38100" dir="2700000" algn="tl">
                    <a:srgbClr val="000000"/>
                  </a:outerShdw>
                </a:effectLst>
                <a:latin typeface="Arial" charset="0"/>
              </a:rPr>
              <a:t>information with others!</a:t>
            </a:r>
          </a:p>
        </p:txBody>
      </p:sp>
    </p:spTree>
    <p:extLst>
      <p:ext uri="{BB962C8B-B14F-4D97-AF65-F5344CB8AC3E}">
        <p14:creationId xmlns:p14="http://schemas.microsoft.com/office/powerpoint/2010/main" val="18604228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057400" y="2057400"/>
            <a:ext cx="4876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spcBef>
                <a:spcPct val="50000"/>
              </a:spcBef>
            </a:pPr>
            <a:r>
              <a:rPr lang="en-US" sz="3200" dirty="0">
                <a:solidFill>
                  <a:schemeClr val="tx2"/>
                </a:solidFill>
                <a:latin typeface="Arial" charset="0"/>
              </a:rPr>
              <a:t>FOR YOUR LOCAL, AREA, STATE</a:t>
            </a:r>
            <a:r>
              <a:rPr lang="en-US" sz="3200" dirty="0">
                <a:solidFill>
                  <a:schemeClr val="folHlink"/>
                </a:solidFill>
                <a:latin typeface="Arial" charset="0"/>
              </a:rPr>
              <a:t> </a:t>
            </a:r>
            <a:r>
              <a:rPr lang="en-US" sz="3200" dirty="0" smtClean="0">
                <a:solidFill>
                  <a:schemeClr val="tx2"/>
                </a:solidFill>
                <a:latin typeface="Arial" charset="0"/>
              </a:rPr>
              <a:t>OR </a:t>
            </a:r>
            <a:r>
              <a:rPr lang="en-US" sz="3200" dirty="0">
                <a:solidFill>
                  <a:schemeClr val="tx2"/>
                </a:solidFill>
                <a:latin typeface="Arial" charset="0"/>
              </a:rPr>
              <a:t>ADDITIONAL INFORMATION ABOUT YOUR </a:t>
            </a:r>
            <a:r>
              <a:rPr lang="en-US" sz="3200" dirty="0" smtClean="0">
                <a:solidFill>
                  <a:schemeClr val="tx2"/>
                </a:solidFill>
                <a:latin typeface="Arial" charset="0"/>
              </a:rPr>
              <a:t>DISTRICT </a:t>
            </a:r>
            <a:endParaRPr lang="en-US" sz="3200" dirty="0">
              <a:solidFill>
                <a:schemeClr val="tx2"/>
              </a:solidFill>
              <a:latin typeface="Arial" charset="0"/>
            </a:endParaRPr>
          </a:p>
        </p:txBody>
      </p:sp>
    </p:spTree>
    <p:extLst>
      <p:ext uri="{BB962C8B-B14F-4D97-AF65-F5344CB8AC3E}">
        <p14:creationId xmlns:p14="http://schemas.microsoft.com/office/powerpoint/2010/main" val="13912259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0" y="274638"/>
            <a:ext cx="8229600" cy="1143000"/>
          </a:xfrm>
        </p:spPr>
        <p:txBody>
          <a:bodyPr/>
          <a:lstStyle/>
          <a:p>
            <a:pPr eaLnBrk="1" hangingPunct="1">
              <a:defRPr/>
            </a:pPr>
            <a:r>
              <a:rPr lang="en-US" dirty="0" smtClean="0"/>
              <a:t>Poster Ideas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524000"/>
            <a:ext cx="6166325" cy="4408923"/>
          </a:xfrm>
          <a:prstGeom prst="rect">
            <a:avLst/>
          </a:prstGeom>
        </p:spPr>
      </p:pic>
    </p:spTree>
    <p:extLst>
      <p:ext uri="{BB962C8B-B14F-4D97-AF65-F5344CB8AC3E}">
        <p14:creationId xmlns:p14="http://schemas.microsoft.com/office/powerpoint/2010/main" val="5228683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0" y="274638"/>
            <a:ext cx="8229600" cy="1143000"/>
          </a:xfrm>
        </p:spPr>
        <p:txBody>
          <a:bodyPr/>
          <a:lstStyle/>
          <a:p>
            <a:pPr eaLnBrk="1" hangingPunct="1">
              <a:defRPr/>
            </a:pPr>
            <a:r>
              <a:rPr lang="en-US" dirty="0" smtClean="0"/>
              <a:t>Poster Ideas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524000"/>
            <a:ext cx="6379472" cy="4561323"/>
          </a:xfrm>
          <a:prstGeom prst="rect">
            <a:avLst/>
          </a:prstGeom>
        </p:spPr>
      </p:pic>
    </p:spTree>
    <p:extLst>
      <p:ext uri="{BB962C8B-B14F-4D97-AF65-F5344CB8AC3E}">
        <p14:creationId xmlns:p14="http://schemas.microsoft.com/office/powerpoint/2010/main" val="40056285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4"/>
          <p:cNvSpPr>
            <a:spLocks noGrp="1" noChangeArrowheads="1"/>
          </p:cNvSpPr>
          <p:nvPr>
            <p:ph type="body" idx="4294967295"/>
          </p:nvPr>
        </p:nvSpPr>
        <p:spPr>
          <a:xfrm>
            <a:off x="2743200" y="1499152"/>
            <a:ext cx="4419600" cy="3200400"/>
          </a:xfrm>
        </p:spPr>
        <p:txBody>
          <a:bodyPr>
            <a:normAutofit/>
          </a:bodyPr>
          <a:lstStyle/>
          <a:p>
            <a:pPr eaLnBrk="1" hangingPunct="1">
              <a:lnSpc>
                <a:spcPct val="80000"/>
              </a:lnSpc>
              <a:buFont typeface="Wingdings" pitchFamily="2" charset="2"/>
              <a:buNone/>
              <a:defRPr/>
            </a:pPr>
            <a:endParaRPr lang="en-US" sz="800" dirty="0" smtClean="0"/>
          </a:p>
          <a:p>
            <a:pPr algn="ctr" eaLnBrk="1" hangingPunct="1">
              <a:lnSpc>
                <a:spcPct val="80000"/>
              </a:lnSpc>
              <a:buFont typeface="Wingdings" pitchFamily="2" charset="2"/>
              <a:buNone/>
              <a:defRPr/>
            </a:pPr>
            <a:r>
              <a:rPr lang="en-US" sz="4400" b="1" dirty="0" smtClean="0">
                <a:solidFill>
                  <a:schemeClr val="tx2"/>
                </a:solidFill>
              </a:rPr>
              <a:t>Why do you </a:t>
            </a:r>
          </a:p>
          <a:p>
            <a:pPr algn="ctr" eaLnBrk="1" hangingPunct="1">
              <a:lnSpc>
                <a:spcPct val="80000"/>
              </a:lnSpc>
              <a:buFont typeface="Wingdings" pitchFamily="2" charset="2"/>
              <a:buNone/>
              <a:defRPr/>
            </a:pPr>
            <a:r>
              <a:rPr lang="en-US" sz="4400" b="1" dirty="0" smtClean="0">
                <a:solidFill>
                  <a:schemeClr val="tx2"/>
                </a:solidFill>
              </a:rPr>
              <a:t>need to know</a:t>
            </a:r>
          </a:p>
          <a:p>
            <a:pPr algn="ctr" eaLnBrk="1" hangingPunct="1">
              <a:lnSpc>
                <a:spcPct val="80000"/>
              </a:lnSpc>
              <a:buFont typeface="Wingdings" pitchFamily="2" charset="2"/>
              <a:buNone/>
              <a:defRPr/>
            </a:pPr>
            <a:r>
              <a:rPr lang="en-US" sz="4400" b="1" dirty="0" smtClean="0">
                <a:solidFill>
                  <a:schemeClr val="tx2"/>
                </a:solidFill>
              </a:rPr>
              <a:t>where your food</a:t>
            </a:r>
          </a:p>
          <a:p>
            <a:pPr algn="ctr" eaLnBrk="1" hangingPunct="1">
              <a:lnSpc>
                <a:spcPct val="80000"/>
              </a:lnSpc>
              <a:buFont typeface="Wingdings" pitchFamily="2" charset="2"/>
              <a:buNone/>
              <a:defRPr/>
            </a:pPr>
            <a:r>
              <a:rPr lang="en-US" sz="4400" b="1" dirty="0" smtClean="0">
                <a:solidFill>
                  <a:schemeClr val="tx2"/>
                </a:solidFill>
              </a:rPr>
              <a:t>comes from?</a:t>
            </a:r>
            <a:endParaRPr lang="en-US" sz="4400" b="1" dirty="0" smtClean="0">
              <a:solidFill>
                <a:schemeClr val="tx2"/>
              </a:solidFill>
            </a:endParaRPr>
          </a:p>
        </p:txBody>
      </p:sp>
      <p:pic>
        <p:nvPicPr>
          <p:cNvPr id="2051" name="Picture 3" descr="C:\Users\Susie Q\AppData\Local\Microsoft\Windows\Temporary Internet Files\Content.IE5\1FSG3AO5\MP90044810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987700"/>
            <a:ext cx="1910543" cy="2870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4" name="Picture 6" descr="C:\Users\Susie Q\AppData\Local\Microsoft\Windows\Temporary Internet Files\Content.IE5\RLVKNAEC\MP900433167[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4286"/>
          <a:stretch/>
        </p:blipFill>
        <p:spPr bwMode="auto">
          <a:xfrm flipH="1">
            <a:off x="0" y="-16565"/>
            <a:ext cx="2743200" cy="26243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29" y="4000952"/>
            <a:ext cx="3157330" cy="2870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5" name="Picture 7" descr="C:\Users\Susie Q\AppData\Local\Microsoft\Windows\Temporary Internet Files\Content.IE5\IAI536H6\MP900316874[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8201" y="-16565"/>
            <a:ext cx="2005799" cy="30314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0820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0" y="274638"/>
            <a:ext cx="8229600" cy="1143000"/>
          </a:xfrm>
        </p:spPr>
        <p:txBody>
          <a:bodyPr/>
          <a:lstStyle/>
          <a:p>
            <a:pPr eaLnBrk="1" hangingPunct="1">
              <a:defRPr/>
            </a:pPr>
            <a:r>
              <a:rPr lang="en-US" dirty="0" smtClean="0"/>
              <a:t>Poster Ideas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542" t="7793" r="2992" b="6239"/>
          <a:stretch/>
        </p:blipFill>
        <p:spPr>
          <a:xfrm>
            <a:off x="4038600" y="762000"/>
            <a:ext cx="4016188" cy="4894729"/>
          </a:xfrm>
          <a:prstGeom prst="rect">
            <a:avLst/>
          </a:prstGeom>
        </p:spPr>
      </p:pic>
    </p:spTree>
    <p:extLst>
      <p:ext uri="{BB962C8B-B14F-4D97-AF65-F5344CB8AC3E}">
        <p14:creationId xmlns:p14="http://schemas.microsoft.com/office/powerpoint/2010/main" val="506498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392163" y="533400"/>
            <a:ext cx="8382000" cy="762000"/>
          </a:xfrm>
        </p:spPr>
        <p:txBody>
          <a:bodyPr>
            <a:normAutofit fontScale="90000"/>
          </a:bodyPr>
          <a:lstStyle/>
          <a:p>
            <a:pPr algn="ctr" eaLnBrk="1" hangingPunct="1">
              <a:defRPr/>
            </a:pPr>
            <a:r>
              <a:rPr lang="en-US" dirty="0" smtClean="0"/>
              <a:t>What makes a good Poster?</a:t>
            </a:r>
          </a:p>
        </p:txBody>
      </p:sp>
      <p:sp>
        <p:nvSpPr>
          <p:cNvPr id="36867" name="Rectangle 3"/>
          <p:cNvSpPr>
            <a:spLocks noGrp="1" noChangeArrowheads="1"/>
          </p:cNvSpPr>
          <p:nvPr>
            <p:ph type="body" idx="4294967295"/>
          </p:nvPr>
        </p:nvSpPr>
        <p:spPr>
          <a:xfrm>
            <a:off x="0" y="1447800"/>
            <a:ext cx="7696200" cy="4495800"/>
          </a:xfrm>
        </p:spPr>
        <p:txBody>
          <a:bodyPr/>
          <a:lstStyle/>
          <a:p>
            <a:pPr eaLnBrk="1" hangingPunct="1">
              <a:defRPr/>
            </a:pPr>
            <a:r>
              <a:rPr lang="en-US" dirty="0" smtClean="0">
                <a:latin typeface="Arial" pitchFamily="34" charset="0"/>
                <a:cs typeface="Arial" pitchFamily="34" charset="0"/>
              </a:rPr>
              <a:t>Attracts attention</a:t>
            </a:r>
          </a:p>
          <a:p>
            <a:pPr eaLnBrk="1" hangingPunct="1">
              <a:defRPr/>
            </a:pPr>
            <a:r>
              <a:rPr lang="en-US" dirty="0" smtClean="0">
                <a:latin typeface="Arial" pitchFamily="34" charset="0"/>
                <a:cs typeface="Arial" pitchFamily="34" charset="0"/>
              </a:rPr>
              <a:t>Is simple and clear</a:t>
            </a:r>
          </a:p>
          <a:p>
            <a:pPr eaLnBrk="1" hangingPunct="1">
              <a:defRPr/>
            </a:pPr>
            <a:r>
              <a:rPr lang="en-US" dirty="0" smtClean="0">
                <a:latin typeface="Arial" pitchFamily="34" charset="0"/>
                <a:cs typeface="Arial" pitchFamily="34" charset="0"/>
              </a:rPr>
              <a:t>Uses colors and </a:t>
            </a:r>
          </a:p>
          <a:p>
            <a:pPr eaLnBrk="1" hangingPunct="1">
              <a:buFont typeface="Wingdings" pitchFamily="2" charset="2"/>
              <a:buNone/>
              <a:defRPr/>
            </a:pPr>
            <a:r>
              <a:rPr lang="en-US" dirty="0" smtClean="0">
                <a:latin typeface="Arial" pitchFamily="34" charset="0"/>
                <a:cs typeface="Arial" pitchFamily="34" charset="0"/>
              </a:rPr>
              <a:t>   white space to </a:t>
            </a:r>
          </a:p>
          <a:p>
            <a:pPr eaLnBrk="1" hangingPunct="1">
              <a:buFont typeface="Wingdings" pitchFamily="2" charset="2"/>
              <a:buNone/>
              <a:defRPr/>
            </a:pPr>
            <a:r>
              <a:rPr lang="en-US" dirty="0" smtClean="0">
                <a:latin typeface="Arial" pitchFamily="34" charset="0"/>
                <a:cs typeface="Arial" pitchFamily="34" charset="0"/>
              </a:rPr>
              <a:t>   get and hold attention</a:t>
            </a:r>
          </a:p>
          <a:p>
            <a:pPr eaLnBrk="1" hangingPunct="1">
              <a:defRPr/>
            </a:pPr>
            <a:r>
              <a:rPr lang="en-US" dirty="0" smtClean="0">
                <a:latin typeface="Arial" pitchFamily="34" charset="0"/>
                <a:cs typeface="Arial" pitchFamily="34" charset="0"/>
              </a:rPr>
              <a:t>Letters are large </a:t>
            </a:r>
          </a:p>
          <a:p>
            <a:pPr eaLnBrk="1" hangingPunct="1">
              <a:buFont typeface="Wingdings" pitchFamily="2" charset="2"/>
              <a:buNone/>
              <a:defRPr/>
            </a:pPr>
            <a:r>
              <a:rPr lang="en-US" dirty="0" smtClean="0">
                <a:latin typeface="Arial" pitchFamily="34" charset="0"/>
                <a:cs typeface="Arial" pitchFamily="34" charset="0"/>
              </a:rPr>
              <a:t>   enough to be easily read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1763277"/>
            <a:ext cx="4659363" cy="3331445"/>
          </a:xfrm>
          <a:prstGeom prst="rect">
            <a:avLst/>
          </a:prstGeom>
        </p:spPr>
      </p:pic>
    </p:spTree>
    <p:extLst>
      <p:ext uri="{BB962C8B-B14F-4D97-AF65-F5344CB8AC3E}">
        <p14:creationId xmlns:p14="http://schemas.microsoft.com/office/powerpoint/2010/main" val="12268315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152400" y="609600"/>
            <a:ext cx="8229600" cy="1143000"/>
          </a:xfrm>
        </p:spPr>
        <p:txBody>
          <a:bodyPr>
            <a:noAutofit/>
          </a:bodyPr>
          <a:lstStyle/>
          <a:p>
            <a:pPr algn="ctr" eaLnBrk="1" hangingPunct="1">
              <a:defRPr/>
            </a:pPr>
            <a:r>
              <a:rPr lang="en-US" sz="4000" dirty="0" smtClean="0"/>
              <a:t>When forming ideas </a:t>
            </a:r>
            <a:br>
              <a:rPr lang="en-US" sz="4000" dirty="0" smtClean="0"/>
            </a:br>
            <a:r>
              <a:rPr lang="en-US" sz="4000" dirty="0" smtClean="0"/>
              <a:t>for your poster</a:t>
            </a:r>
          </a:p>
        </p:txBody>
      </p:sp>
      <p:sp>
        <p:nvSpPr>
          <p:cNvPr id="38915" name="Rectangle 3"/>
          <p:cNvSpPr>
            <a:spLocks noGrp="1" noChangeArrowheads="1"/>
          </p:cNvSpPr>
          <p:nvPr>
            <p:ph type="body" idx="4294967295"/>
          </p:nvPr>
        </p:nvSpPr>
        <p:spPr>
          <a:xfrm>
            <a:off x="457200" y="1600200"/>
            <a:ext cx="8229600" cy="4525963"/>
          </a:xfrm>
        </p:spPr>
        <p:txBody>
          <a:bodyPr>
            <a:normAutofit/>
          </a:bodyPr>
          <a:lstStyle/>
          <a:p>
            <a:pPr eaLnBrk="1" hangingPunct="1">
              <a:defRPr/>
            </a:pPr>
            <a:r>
              <a:rPr lang="en-US" sz="3600" dirty="0" smtClean="0">
                <a:latin typeface="Arial" pitchFamily="34" charset="0"/>
                <a:cs typeface="Arial" pitchFamily="34" charset="0"/>
              </a:rPr>
              <a:t>Research the topic of the theme</a:t>
            </a:r>
          </a:p>
          <a:p>
            <a:pPr eaLnBrk="1" hangingPunct="1">
              <a:defRPr/>
            </a:pPr>
            <a:r>
              <a:rPr lang="en-US" sz="3600" dirty="0" smtClean="0">
                <a:latin typeface="Arial" pitchFamily="34" charset="0"/>
                <a:cs typeface="Arial" pitchFamily="34" charset="0"/>
              </a:rPr>
              <a:t>Brainstorm ideas and make a list</a:t>
            </a:r>
          </a:p>
          <a:p>
            <a:pPr eaLnBrk="1" hangingPunct="1">
              <a:defRPr/>
            </a:pPr>
            <a:r>
              <a:rPr lang="en-US" sz="3600" dirty="0" smtClean="0">
                <a:latin typeface="Arial" pitchFamily="34" charset="0"/>
                <a:cs typeface="Arial" pitchFamily="34" charset="0"/>
              </a:rPr>
              <a:t>Use the theme as your title</a:t>
            </a:r>
          </a:p>
          <a:p>
            <a:pPr algn="ctr" eaLnBrk="1" hangingPunct="1">
              <a:buFont typeface="Wingdings" pitchFamily="2" charset="2"/>
              <a:buNone/>
              <a:defRPr/>
            </a:pPr>
            <a:r>
              <a:rPr lang="en-US" sz="3600" b="1" dirty="0" smtClean="0">
                <a:latin typeface="Arial" pitchFamily="34" charset="0"/>
                <a:cs typeface="Arial" pitchFamily="34" charset="0"/>
              </a:rPr>
              <a:t> </a:t>
            </a:r>
            <a:r>
              <a:rPr lang="en-US" sz="3600" b="1" dirty="0" smtClean="0">
                <a:latin typeface="Arial" pitchFamily="34" charset="0"/>
                <a:cs typeface="Arial" pitchFamily="34" charset="0"/>
              </a:rPr>
              <a:t>Soil to Spoon</a:t>
            </a:r>
            <a:endParaRPr lang="en-US" sz="3600" b="1" dirty="0" smtClean="0">
              <a:latin typeface="Arial" pitchFamily="34" charset="0"/>
              <a:cs typeface="Arial" pitchFamily="34" charset="0"/>
            </a:endParaRPr>
          </a:p>
        </p:txBody>
      </p:sp>
    </p:spTree>
    <p:extLst>
      <p:ext uri="{BB962C8B-B14F-4D97-AF65-F5344CB8AC3E}">
        <p14:creationId xmlns:p14="http://schemas.microsoft.com/office/powerpoint/2010/main" val="29562431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304800" y="762000"/>
            <a:ext cx="8229600" cy="542925"/>
          </a:xfrm>
        </p:spPr>
        <p:txBody>
          <a:bodyPr>
            <a:normAutofit fontScale="90000"/>
          </a:bodyPr>
          <a:lstStyle/>
          <a:p>
            <a:pPr algn="ctr" eaLnBrk="1" hangingPunct="1">
              <a:defRPr/>
            </a:pPr>
            <a:r>
              <a:rPr lang="en-US" dirty="0" smtClean="0"/>
              <a:t>Tips to remember</a:t>
            </a:r>
          </a:p>
        </p:txBody>
      </p:sp>
      <p:sp>
        <p:nvSpPr>
          <p:cNvPr id="40963" name="Rectangle 3"/>
          <p:cNvSpPr>
            <a:spLocks noGrp="1" noChangeArrowheads="1"/>
          </p:cNvSpPr>
          <p:nvPr>
            <p:ph type="body" idx="4294967295"/>
          </p:nvPr>
        </p:nvSpPr>
        <p:spPr>
          <a:xfrm>
            <a:off x="685800" y="1371600"/>
            <a:ext cx="7693025" cy="4267200"/>
          </a:xfrm>
        </p:spPr>
        <p:txBody>
          <a:bodyPr>
            <a:noAutofit/>
          </a:bodyPr>
          <a:lstStyle/>
          <a:p>
            <a:pPr eaLnBrk="1" hangingPunct="1">
              <a:defRPr/>
            </a:pPr>
            <a:r>
              <a:rPr lang="en-US" sz="2800" dirty="0" smtClean="0">
                <a:latin typeface="Arial" pitchFamily="34" charset="0"/>
                <a:cs typeface="Arial" pitchFamily="34" charset="0"/>
              </a:rPr>
              <a:t>Don’t use too many words</a:t>
            </a:r>
          </a:p>
          <a:p>
            <a:pPr eaLnBrk="1" hangingPunct="1">
              <a:defRPr/>
            </a:pPr>
            <a:r>
              <a:rPr lang="en-US" sz="2800" dirty="0" smtClean="0">
                <a:latin typeface="Arial" pitchFamily="34" charset="0"/>
                <a:cs typeface="Arial" pitchFamily="34" charset="0"/>
              </a:rPr>
              <a:t>Use a combination of illustrations and words</a:t>
            </a:r>
          </a:p>
          <a:p>
            <a:pPr eaLnBrk="1" hangingPunct="1">
              <a:defRPr/>
            </a:pPr>
            <a:r>
              <a:rPr lang="en-US" sz="2800" dirty="0" smtClean="0">
                <a:latin typeface="Arial" pitchFamily="34" charset="0"/>
                <a:cs typeface="Arial" pitchFamily="34" charset="0"/>
              </a:rPr>
              <a:t>Be as neat as you can</a:t>
            </a:r>
          </a:p>
          <a:p>
            <a:pPr eaLnBrk="1" hangingPunct="1">
              <a:defRPr/>
            </a:pPr>
            <a:r>
              <a:rPr lang="en-US" sz="2800" dirty="0" smtClean="0">
                <a:latin typeface="Arial" pitchFamily="34" charset="0"/>
                <a:cs typeface="Arial" pitchFamily="34" charset="0"/>
              </a:rPr>
              <a:t>Blend colors when using crayons or colored pencils</a:t>
            </a:r>
          </a:p>
          <a:p>
            <a:pPr eaLnBrk="1" hangingPunct="1">
              <a:defRPr/>
            </a:pPr>
            <a:r>
              <a:rPr lang="en-US" sz="2800" dirty="0" smtClean="0">
                <a:latin typeface="Arial" pitchFamily="34" charset="0"/>
                <a:cs typeface="Arial" pitchFamily="34" charset="0"/>
              </a:rPr>
              <a:t>Depending on design leave white space on the poster</a:t>
            </a:r>
          </a:p>
          <a:p>
            <a:pPr eaLnBrk="1" hangingPunct="1">
              <a:defRPr/>
            </a:pPr>
            <a:r>
              <a:rPr lang="en-US" sz="2800" dirty="0" smtClean="0">
                <a:latin typeface="Arial" pitchFamily="34" charset="0"/>
                <a:cs typeface="Arial" pitchFamily="34" charset="0"/>
              </a:rPr>
              <a:t>Make sure the poster is balanced</a:t>
            </a:r>
          </a:p>
        </p:txBody>
      </p:sp>
    </p:spTree>
    <p:extLst>
      <p:ext uri="{BB962C8B-B14F-4D97-AF65-F5344CB8AC3E}">
        <p14:creationId xmlns:p14="http://schemas.microsoft.com/office/powerpoint/2010/main" val="13437614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457200" y="457200"/>
            <a:ext cx="8229600" cy="762000"/>
          </a:xfrm>
        </p:spPr>
        <p:txBody>
          <a:bodyPr>
            <a:normAutofit fontScale="90000"/>
          </a:bodyPr>
          <a:lstStyle/>
          <a:p>
            <a:pPr algn="ctr" eaLnBrk="1" hangingPunct="1">
              <a:defRPr/>
            </a:pPr>
            <a:r>
              <a:rPr lang="en-US" dirty="0" smtClean="0"/>
              <a:t>Tips to remember</a:t>
            </a:r>
          </a:p>
        </p:txBody>
      </p:sp>
      <p:sp>
        <p:nvSpPr>
          <p:cNvPr id="43011" name="Rectangle 3"/>
          <p:cNvSpPr>
            <a:spLocks noGrp="1" noChangeArrowheads="1"/>
          </p:cNvSpPr>
          <p:nvPr>
            <p:ph type="body" idx="4294967295"/>
          </p:nvPr>
        </p:nvSpPr>
        <p:spPr>
          <a:xfrm>
            <a:off x="0" y="1219200"/>
            <a:ext cx="8686800" cy="4572000"/>
          </a:xfrm>
        </p:spPr>
        <p:txBody>
          <a:bodyPr>
            <a:normAutofit lnSpcReduction="10000"/>
          </a:bodyPr>
          <a:lstStyle/>
          <a:p>
            <a:pPr eaLnBrk="1" hangingPunct="1">
              <a:lnSpc>
                <a:spcPct val="90000"/>
              </a:lnSpc>
              <a:buFont typeface="Wingdings" pitchFamily="2" charset="2"/>
              <a:buNone/>
              <a:defRPr/>
            </a:pPr>
            <a:r>
              <a:rPr lang="en-US" sz="2800" dirty="0" smtClean="0">
                <a:latin typeface="Arial" pitchFamily="34" charset="0"/>
                <a:cs typeface="Arial" pitchFamily="34" charset="0"/>
              </a:rPr>
              <a:t>Choose colors carefully. Note the following general guidelines:</a:t>
            </a:r>
          </a:p>
          <a:p>
            <a:pPr eaLnBrk="1" hangingPunct="1">
              <a:lnSpc>
                <a:spcPct val="90000"/>
              </a:lnSpc>
              <a:defRPr/>
            </a:pPr>
            <a:r>
              <a:rPr lang="en-US" sz="2800" dirty="0" smtClean="0">
                <a:latin typeface="Arial" pitchFamily="34" charset="0"/>
                <a:cs typeface="Arial" pitchFamily="34" charset="0"/>
              </a:rPr>
              <a:t>- Black tends to be more formal, neat, rich, strong</a:t>
            </a:r>
          </a:p>
          <a:p>
            <a:pPr eaLnBrk="1" hangingPunct="1">
              <a:lnSpc>
                <a:spcPct val="90000"/>
              </a:lnSpc>
              <a:defRPr/>
            </a:pPr>
            <a:r>
              <a:rPr lang="en-US" sz="2800" dirty="0" smtClean="0">
                <a:latin typeface="Arial" pitchFamily="34" charset="0"/>
                <a:cs typeface="Arial" pitchFamily="34" charset="0"/>
              </a:rPr>
              <a:t>- Blue is cool, melancholy</a:t>
            </a:r>
          </a:p>
          <a:p>
            <a:pPr eaLnBrk="1" hangingPunct="1">
              <a:lnSpc>
                <a:spcPct val="90000"/>
              </a:lnSpc>
              <a:defRPr/>
            </a:pPr>
            <a:r>
              <a:rPr lang="en-US" sz="2800" dirty="0" smtClean="0">
                <a:latin typeface="Arial" pitchFamily="34" charset="0"/>
                <a:cs typeface="Arial" pitchFamily="34" charset="0"/>
              </a:rPr>
              <a:t>- Purple is considered royal, rich</a:t>
            </a:r>
          </a:p>
          <a:p>
            <a:pPr eaLnBrk="1" hangingPunct="1">
              <a:lnSpc>
                <a:spcPct val="90000"/>
              </a:lnSpc>
              <a:defRPr/>
            </a:pPr>
            <a:r>
              <a:rPr lang="en-US" sz="2800" dirty="0" smtClean="0">
                <a:latin typeface="Arial" pitchFamily="34" charset="0"/>
                <a:cs typeface="Arial" pitchFamily="34" charset="0"/>
              </a:rPr>
              <a:t>- Yellow tends to be warm, light, or ripe</a:t>
            </a:r>
          </a:p>
          <a:p>
            <a:pPr eaLnBrk="1" hangingPunct="1">
              <a:lnSpc>
                <a:spcPct val="90000"/>
              </a:lnSpc>
              <a:defRPr/>
            </a:pPr>
            <a:r>
              <a:rPr lang="en-US" sz="2800" dirty="0" smtClean="0">
                <a:latin typeface="Arial" pitchFamily="34" charset="0"/>
                <a:cs typeface="Arial" pitchFamily="34" charset="0"/>
              </a:rPr>
              <a:t>- Green is fresh, young, or growing</a:t>
            </a:r>
          </a:p>
          <a:p>
            <a:pPr eaLnBrk="1" hangingPunct="1">
              <a:lnSpc>
                <a:spcPct val="90000"/>
              </a:lnSpc>
              <a:defRPr/>
            </a:pPr>
            <a:r>
              <a:rPr lang="en-US" sz="2800" dirty="0" smtClean="0">
                <a:latin typeface="Arial" pitchFamily="34" charset="0"/>
                <a:cs typeface="Arial" pitchFamily="34" charset="0"/>
              </a:rPr>
              <a:t>- White means clean, and neat</a:t>
            </a:r>
          </a:p>
          <a:p>
            <a:pPr eaLnBrk="1" hangingPunct="1">
              <a:lnSpc>
                <a:spcPct val="90000"/>
              </a:lnSpc>
              <a:defRPr/>
            </a:pPr>
            <a:r>
              <a:rPr lang="en-US" sz="2800" dirty="0" smtClean="0">
                <a:latin typeface="Arial" pitchFamily="34" charset="0"/>
                <a:cs typeface="Arial" pitchFamily="34" charset="0"/>
              </a:rPr>
              <a:t>-Red</a:t>
            </a:r>
            <a:r>
              <a:rPr lang="en-US" sz="2800" b="1" dirty="0" smtClean="0">
                <a:latin typeface="Arial" pitchFamily="34" charset="0"/>
                <a:cs typeface="Arial" pitchFamily="34" charset="0"/>
              </a:rPr>
              <a:t> </a:t>
            </a:r>
            <a:r>
              <a:rPr lang="en-US" sz="2800" dirty="0" smtClean="0">
                <a:latin typeface="Arial" pitchFamily="34" charset="0"/>
                <a:cs typeface="Arial" pitchFamily="34" charset="0"/>
              </a:rPr>
              <a:t>attracts the eye, is high energy </a:t>
            </a:r>
          </a:p>
          <a:p>
            <a:pPr eaLnBrk="1" hangingPunct="1">
              <a:lnSpc>
                <a:spcPct val="90000"/>
              </a:lnSpc>
              <a:defRPr/>
            </a:pPr>
            <a:r>
              <a:rPr lang="en-US" sz="2800" dirty="0" smtClean="0">
                <a:latin typeface="Arial" pitchFamily="34" charset="0"/>
                <a:cs typeface="Arial" pitchFamily="34" charset="0"/>
              </a:rPr>
              <a:t>- Orange attracts the eye</a:t>
            </a:r>
          </a:p>
        </p:txBody>
      </p:sp>
      <p:pic>
        <p:nvPicPr>
          <p:cNvPr id="26628" name="Picture 5" descr="MPPH03411I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590800"/>
            <a:ext cx="18288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50912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304800" y="304800"/>
            <a:ext cx="8229600" cy="1143000"/>
          </a:xfrm>
        </p:spPr>
        <p:txBody>
          <a:bodyPr/>
          <a:lstStyle/>
          <a:p>
            <a:pPr algn="ctr" eaLnBrk="1" hangingPunct="1">
              <a:defRPr/>
            </a:pPr>
            <a:r>
              <a:rPr lang="en-US" dirty="0" smtClean="0"/>
              <a:t>Tips to remember</a:t>
            </a:r>
          </a:p>
        </p:txBody>
      </p:sp>
      <p:sp>
        <p:nvSpPr>
          <p:cNvPr id="45059" name="Rectangle 3"/>
          <p:cNvSpPr>
            <a:spLocks noGrp="1" noChangeArrowheads="1"/>
          </p:cNvSpPr>
          <p:nvPr>
            <p:ph type="body" idx="4294967295"/>
          </p:nvPr>
        </p:nvSpPr>
        <p:spPr>
          <a:xfrm>
            <a:off x="1447800" y="1295400"/>
            <a:ext cx="7696200" cy="3657600"/>
          </a:xfrm>
        </p:spPr>
        <p:txBody>
          <a:bodyPr/>
          <a:lstStyle/>
          <a:p>
            <a:pPr eaLnBrk="1" hangingPunct="1">
              <a:defRPr/>
            </a:pPr>
            <a:endParaRPr lang="en-US" dirty="0" smtClean="0"/>
          </a:p>
          <a:p>
            <a:pPr eaLnBrk="1" hangingPunct="1">
              <a:buFont typeface="Wingdings" pitchFamily="2" charset="2"/>
              <a:buNone/>
              <a:defRPr/>
            </a:pPr>
            <a:endParaRPr lang="en-US" dirty="0" smtClean="0"/>
          </a:p>
          <a:p>
            <a:pPr eaLnBrk="1" hangingPunct="1">
              <a:defRPr/>
            </a:pPr>
            <a:r>
              <a:rPr lang="en-US" sz="3200" dirty="0" smtClean="0">
                <a:latin typeface="Arial" pitchFamily="34" charset="0"/>
                <a:cs typeface="Arial" pitchFamily="34" charset="0"/>
              </a:rPr>
              <a:t>Don't try to include too many ideas or activities on your poster. </a:t>
            </a:r>
          </a:p>
          <a:p>
            <a:pPr eaLnBrk="1" hangingPunct="1">
              <a:defRPr/>
            </a:pPr>
            <a:r>
              <a:rPr lang="en-US" sz="3200" dirty="0" smtClean="0">
                <a:latin typeface="Arial" pitchFamily="34" charset="0"/>
                <a:cs typeface="Arial" pitchFamily="34" charset="0"/>
              </a:rPr>
              <a:t> A single message, clearly illustrated, </a:t>
            </a:r>
            <a:r>
              <a:rPr lang="en-US" sz="3200" dirty="0" smtClean="0">
                <a:latin typeface="Arial" pitchFamily="34" charset="0"/>
                <a:cs typeface="Arial" pitchFamily="34" charset="0"/>
              </a:rPr>
              <a:t>  is </a:t>
            </a:r>
            <a:r>
              <a:rPr lang="en-US" sz="3200" dirty="0" smtClean="0">
                <a:latin typeface="Arial" pitchFamily="34" charset="0"/>
                <a:cs typeface="Arial" pitchFamily="34" charset="0"/>
              </a:rPr>
              <a:t>more effective </a:t>
            </a:r>
            <a:r>
              <a:rPr lang="en-US" sz="3200" dirty="0" smtClean="0">
                <a:latin typeface="Arial" pitchFamily="34" charset="0"/>
                <a:cs typeface="Arial" pitchFamily="34" charset="0"/>
              </a:rPr>
              <a:t>.</a:t>
            </a:r>
            <a:endParaRPr lang="en-US" sz="3200" dirty="0" smtClean="0">
              <a:latin typeface="Arial" pitchFamily="34" charset="0"/>
              <a:cs typeface="Arial" pitchFamily="34" charset="0"/>
            </a:endParaRPr>
          </a:p>
        </p:txBody>
      </p:sp>
    </p:spTree>
    <p:extLst>
      <p:ext uri="{BB962C8B-B14F-4D97-AF65-F5344CB8AC3E}">
        <p14:creationId xmlns:p14="http://schemas.microsoft.com/office/powerpoint/2010/main" val="15867371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304800" y="304800"/>
            <a:ext cx="8229600" cy="1143000"/>
          </a:xfrm>
        </p:spPr>
        <p:txBody>
          <a:bodyPr/>
          <a:lstStyle/>
          <a:p>
            <a:pPr algn="ctr" eaLnBrk="1" hangingPunct="1">
              <a:defRPr/>
            </a:pPr>
            <a:r>
              <a:rPr lang="en-US" dirty="0" smtClean="0"/>
              <a:t>Things you should</a:t>
            </a:r>
            <a:r>
              <a:rPr lang="en-US" b="0" dirty="0" smtClean="0"/>
              <a:t> </a:t>
            </a:r>
            <a:r>
              <a:rPr lang="en-US" dirty="0" smtClean="0"/>
              <a:t>not do</a:t>
            </a:r>
          </a:p>
        </p:txBody>
      </p:sp>
      <p:sp>
        <p:nvSpPr>
          <p:cNvPr id="47107" name="Rectangle 3"/>
          <p:cNvSpPr>
            <a:spLocks noGrp="1" noChangeArrowheads="1"/>
          </p:cNvSpPr>
          <p:nvPr>
            <p:ph type="body" idx="4294967295"/>
          </p:nvPr>
        </p:nvSpPr>
        <p:spPr>
          <a:xfrm>
            <a:off x="0" y="1600200"/>
            <a:ext cx="8229600" cy="4525963"/>
          </a:xfrm>
        </p:spPr>
        <p:txBody>
          <a:bodyPr>
            <a:normAutofit/>
          </a:bodyPr>
          <a:lstStyle/>
          <a:p>
            <a:pPr eaLnBrk="1" hangingPunct="1">
              <a:lnSpc>
                <a:spcPct val="90000"/>
              </a:lnSpc>
              <a:defRPr/>
            </a:pPr>
            <a:r>
              <a:rPr lang="en-US" sz="3200" dirty="0" smtClean="0">
                <a:latin typeface="Arial" pitchFamily="34" charset="0"/>
                <a:cs typeface="Arial" pitchFamily="34" charset="0"/>
              </a:rPr>
              <a:t>Cover poster with lamination or other clear </a:t>
            </a:r>
            <a:r>
              <a:rPr lang="en-US" sz="3200" dirty="0" smtClean="0">
                <a:latin typeface="Arial" pitchFamily="34" charset="0"/>
                <a:cs typeface="Arial" pitchFamily="34" charset="0"/>
              </a:rPr>
              <a:t>covering.</a:t>
            </a:r>
            <a:endParaRPr lang="en-US" sz="3200" dirty="0" smtClean="0">
              <a:latin typeface="Arial" pitchFamily="34" charset="0"/>
              <a:cs typeface="Arial" pitchFamily="34" charset="0"/>
            </a:endParaRPr>
          </a:p>
          <a:p>
            <a:pPr eaLnBrk="1" hangingPunct="1">
              <a:lnSpc>
                <a:spcPct val="90000"/>
              </a:lnSpc>
              <a:buFont typeface="Wingdings" pitchFamily="2" charset="2"/>
              <a:buNone/>
              <a:defRPr/>
            </a:pPr>
            <a:r>
              <a:rPr lang="en-US" sz="3200" i="1" dirty="0" smtClean="0">
                <a:latin typeface="Arial" pitchFamily="34" charset="0"/>
                <a:cs typeface="Arial" pitchFamily="34" charset="0"/>
              </a:rPr>
              <a:t>(Clear covering is OK if chalk type materials)</a:t>
            </a:r>
          </a:p>
          <a:p>
            <a:pPr eaLnBrk="1" hangingPunct="1">
              <a:lnSpc>
                <a:spcPct val="90000"/>
              </a:lnSpc>
              <a:defRPr/>
            </a:pPr>
            <a:r>
              <a:rPr lang="en-US" sz="3200" dirty="0" smtClean="0">
                <a:latin typeface="Arial" pitchFamily="34" charset="0"/>
                <a:cs typeface="Arial" pitchFamily="34" charset="0"/>
              </a:rPr>
              <a:t>Use staples, tacks, or </a:t>
            </a:r>
            <a:r>
              <a:rPr lang="en-US" sz="3200" dirty="0" smtClean="0">
                <a:latin typeface="Arial" pitchFamily="34" charset="0"/>
                <a:cs typeface="Arial" pitchFamily="34" charset="0"/>
              </a:rPr>
              <a:t>tape.</a:t>
            </a:r>
            <a:endParaRPr lang="en-US" sz="3200" dirty="0" smtClean="0">
              <a:latin typeface="Arial" pitchFamily="34" charset="0"/>
              <a:cs typeface="Arial" pitchFamily="34" charset="0"/>
            </a:endParaRPr>
          </a:p>
          <a:p>
            <a:pPr eaLnBrk="1" hangingPunct="1">
              <a:lnSpc>
                <a:spcPct val="90000"/>
              </a:lnSpc>
              <a:defRPr/>
            </a:pPr>
            <a:r>
              <a:rPr lang="en-US" sz="3200" dirty="0" smtClean="0">
                <a:latin typeface="Arial" pitchFamily="34" charset="0"/>
                <a:cs typeface="Arial" pitchFamily="34" charset="0"/>
              </a:rPr>
              <a:t>Use fluorescent </a:t>
            </a:r>
            <a:r>
              <a:rPr lang="en-US" sz="3200" dirty="0" smtClean="0">
                <a:latin typeface="Arial" pitchFamily="34" charset="0"/>
                <a:cs typeface="Arial" pitchFamily="34" charset="0"/>
              </a:rPr>
              <a:t>posters.</a:t>
            </a:r>
            <a:endParaRPr lang="en-US" sz="3200" dirty="0" smtClean="0">
              <a:latin typeface="Arial" pitchFamily="34" charset="0"/>
              <a:cs typeface="Arial" pitchFamily="34" charset="0"/>
            </a:endParaRPr>
          </a:p>
          <a:p>
            <a:pPr eaLnBrk="1" hangingPunct="1">
              <a:lnSpc>
                <a:spcPct val="90000"/>
              </a:lnSpc>
              <a:defRPr/>
            </a:pPr>
            <a:r>
              <a:rPr lang="en-US" sz="3200" dirty="0" smtClean="0">
                <a:latin typeface="Arial" pitchFamily="34" charset="0"/>
                <a:cs typeface="Arial" pitchFamily="34" charset="0"/>
              </a:rPr>
              <a:t>Create a poster that is all words or a poster that is all </a:t>
            </a:r>
            <a:r>
              <a:rPr lang="en-US" sz="3200" dirty="0" smtClean="0">
                <a:latin typeface="Arial" pitchFamily="34" charset="0"/>
                <a:cs typeface="Arial" pitchFamily="34" charset="0"/>
              </a:rPr>
              <a:t>pictures.</a:t>
            </a:r>
            <a:endParaRPr lang="en-US" sz="3200" dirty="0" smtClean="0">
              <a:latin typeface="Arial" pitchFamily="34" charset="0"/>
              <a:cs typeface="Arial" pitchFamily="34" charset="0"/>
            </a:endParaRPr>
          </a:p>
        </p:txBody>
      </p:sp>
    </p:spTree>
    <p:extLst>
      <p:ext uri="{BB962C8B-B14F-4D97-AF65-F5344CB8AC3E}">
        <p14:creationId xmlns:p14="http://schemas.microsoft.com/office/powerpoint/2010/main" val="42226644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457200" y="838200"/>
            <a:ext cx="8229600" cy="1143000"/>
          </a:xfrm>
        </p:spPr>
        <p:txBody>
          <a:bodyPr>
            <a:normAutofit fontScale="90000"/>
          </a:bodyPr>
          <a:lstStyle/>
          <a:p>
            <a:pPr algn="ctr" eaLnBrk="1" hangingPunct="1">
              <a:defRPr/>
            </a:pPr>
            <a:r>
              <a:rPr lang="en-US" dirty="0" smtClean="0"/>
              <a:t>Steps to follow when </a:t>
            </a:r>
            <a:br>
              <a:rPr lang="en-US" dirty="0" smtClean="0"/>
            </a:br>
            <a:r>
              <a:rPr lang="en-US" dirty="0" smtClean="0"/>
              <a:t>making a poster</a:t>
            </a:r>
          </a:p>
        </p:txBody>
      </p:sp>
      <p:sp>
        <p:nvSpPr>
          <p:cNvPr id="49155" name="Rectangle 3"/>
          <p:cNvSpPr>
            <a:spLocks noGrp="1" noChangeArrowheads="1"/>
          </p:cNvSpPr>
          <p:nvPr>
            <p:ph type="body" idx="4294967295"/>
          </p:nvPr>
        </p:nvSpPr>
        <p:spPr>
          <a:xfrm>
            <a:off x="990600" y="1905000"/>
            <a:ext cx="7558087" cy="4105275"/>
          </a:xfrm>
        </p:spPr>
        <p:txBody>
          <a:bodyPr>
            <a:normAutofit/>
          </a:bodyPr>
          <a:lstStyle/>
          <a:p>
            <a:pPr eaLnBrk="1" hangingPunct="1">
              <a:defRPr/>
            </a:pPr>
            <a:r>
              <a:rPr lang="en-US" sz="3200" dirty="0" smtClean="0">
                <a:latin typeface="Arial" pitchFamily="34" charset="0"/>
                <a:cs typeface="Arial" pitchFamily="34" charset="0"/>
              </a:rPr>
              <a:t>Decide on information to include on the </a:t>
            </a:r>
            <a:r>
              <a:rPr lang="en-US" sz="3200" dirty="0" smtClean="0">
                <a:latin typeface="Arial" pitchFamily="34" charset="0"/>
                <a:cs typeface="Arial" pitchFamily="34" charset="0"/>
              </a:rPr>
              <a:t>poster.</a:t>
            </a:r>
            <a:endParaRPr lang="en-US" sz="3200" dirty="0" smtClean="0">
              <a:latin typeface="Arial" pitchFamily="34" charset="0"/>
              <a:cs typeface="Arial" pitchFamily="34" charset="0"/>
            </a:endParaRPr>
          </a:p>
          <a:p>
            <a:pPr eaLnBrk="1" hangingPunct="1">
              <a:defRPr/>
            </a:pPr>
            <a:r>
              <a:rPr lang="en-US" sz="3200" dirty="0" smtClean="0">
                <a:latin typeface="Arial" pitchFamily="34" charset="0"/>
                <a:cs typeface="Arial" pitchFamily="34" charset="0"/>
              </a:rPr>
              <a:t>Research the theme </a:t>
            </a:r>
            <a:r>
              <a:rPr lang="en-US" sz="3200" dirty="0" smtClean="0">
                <a:latin typeface="Arial" pitchFamily="34" charset="0"/>
                <a:cs typeface="Arial" pitchFamily="34" charset="0"/>
              </a:rPr>
              <a:t>topic.</a:t>
            </a:r>
            <a:endParaRPr lang="en-US" sz="3200" dirty="0" smtClean="0">
              <a:latin typeface="Arial" pitchFamily="34" charset="0"/>
              <a:cs typeface="Arial" pitchFamily="34" charset="0"/>
            </a:endParaRPr>
          </a:p>
          <a:p>
            <a:pPr eaLnBrk="1" hangingPunct="1">
              <a:defRPr/>
            </a:pPr>
            <a:r>
              <a:rPr lang="en-US" sz="3200" dirty="0" smtClean="0">
                <a:latin typeface="Arial" pitchFamily="34" charset="0"/>
                <a:cs typeface="Arial" pitchFamily="34" charset="0"/>
              </a:rPr>
              <a:t>Sketch out your </a:t>
            </a:r>
            <a:r>
              <a:rPr lang="en-US" sz="3200" dirty="0" smtClean="0">
                <a:latin typeface="Arial" pitchFamily="34" charset="0"/>
                <a:cs typeface="Arial" pitchFamily="34" charset="0"/>
              </a:rPr>
              <a:t>idea.</a:t>
            </a:r>
            <a:endParaRPr lang="en-US" sz="3200" dirty="0" smtClean="0">
              <a:latin typeface="Arial" pitchFamily="34" charset="0"/>
              <a:cs typeface="Arial" pitchFamily="34" charset="0"/>
            </a:endParaRPr>
          </a:p>
          <a:p>
            <a:pPr eaLnBrk="1" hangingPunct="1">
              <a:defRPr/>
            </a:pPr>
            <a:r>
              <a:rPr lang="en-US" sz="3200" dirty="0" smtClean="0">
                <a:latin typeface="Arial" pitchFamily="34" charset="0"/>
                <a:cs typeface="Arial" pitchFamily="34" charset="0"/>
              </a:rPr>
              <a:t>Mark guidelines for </a:t>
            </a:r>
            <a:r>
              <a:rPr lang="en-US" sz="3200" dirty="0" smtClean="0">
                <a:latin typeface="Arial" pitchFamily="34" charset="0"/>
                <a:cs typeface="Arial" pitchFamily="34" charset="0"/>
              </a:rPr>
              <a:t>lettering. </a:t>
            </a:r>
            <a:r>
              <a:rPr lang="en-US" sz="3200" dirty="0" smtClean="0">
                <a:latin typeface="Arial" pitchFamily="34" charset="0"/>
                <a:cs typeface="Arial" pitchFamily="34" charset="0"/>
              </a:rPr>
              <a:t>(lightly)</a:t>
            </a:r>
          </a:p>
          <a:p>
            <a:pPr eaLnBrk="1" hangingPunct="1">
              <a:defRPr/>
            </a:pPr>
            <a:r>
              <a:rPr lang="en-US" sz="3200" dirty="0" smtClean="0">
                <a:latin typeface="Arial" pitchFamily="34" charset="0"/>
                <a:cs typeface="Arial" pitchFamily="34" charset="0"/>
              </a:rPr>
              <a:t>Clean up the poster so it is neat. Erase any guidelines that are showing.</a:t>
            </a:r>
          </a:p>
        </p:txBody>
      </p:sp>
    </p:spTree>
    <p:extLst>
      <p:ext uri="{BB962C8B-B14F-4D97-AF65-F5344CB8AC3E}">
        <p14:creationId xmlns:p14="http://schemas.microsoft.com/office/powerpoint/2010/main" val="18944918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457200" y="762000"/>
            <a:ext cx="8229600" cy="1143000"/>
          </a:xfrm>
        </p:spPr>
        <p:txBody>
          <a:bodyPr>
            <a:normAutofit fontScale="90000"/>
          </a:bodyPr>
          <a:lstStyle/>
          <a:p>
            <a:pPr algn="ctr" eaLnBrk="1" hangingPunct="1">
              <a:defRPr/>
            </a:pPr>
            <a:r>
              <a:rPr lang="en-US" dirty="0" smtClean="0"/>
              <a:t>Steps to follow when </a:t>
            </a:r>
            <a:br>
              <a:rPr lang="en-US" dirty="0" smtClean="0"/>
            </a:br>
            <a:r>
              <a:rPr lang="en-US" dirty="0" smtClean="0"/>
              <a:t>making a poster</a:t>
            </a:r>
          </a:p>
        </p:txBody>
      </p:sp>
      <p:sp>
        <p:nvSpPr>
          <p:cNvPr id="51203" name="Rectangle 3"/>
          <p:cNvSpPr>
            <a:spLocks noGrp="1" noChangeArrowheads="1"/>
          </p:cNvSpPr>
          <p:nvPr>
            <p:ph type="body" idx="4294967295"/>
          </p:nvPr>
        </p:nvSpPr>
        <p:spPr>
          <a:xfrm>
            <a:off x="990600" y="1981200"/>
            <a:ext cx="7558087" cy="4105275"/>
          </a:xfrm>
        </p:spPr>
        <p:txBody>
          <a:bodyPr>
            <a:noAutofit/>
          </a:bodyPr>
          <a:lstStyle/>
          <a:p>
            <a:pPr eaLnBrk="1" hangingPunct="1">
              <a:defRPr/>
            </a:pPr>
            <a:r>
              <a:rPr lang="en-US" sz="3200" dirty="0" smtClean="0">
                <a:latin typeface="Arial" pitchFamily="34" charset="0"/>
                <a:cs typeface="Arial" pitchFamily="34" charset="0"/>
              </a:rPr>
              <a:t>Turn poster in on time for judging.   </a:t>
            </a:r>
          </a:p>
          <a:p>
            <a:pPr eaLnBrk="1" hangingPunct="1">
              <a:defRPr/>
            </a:pPr>
            <a:r>
              <a:rPr lang="en-US" sz="3200" dirty="0" smtClean="0">
                <a:latin typeface="Arial" pitchFamily="34" charset="0"/>
                <a:cs typeface="Arial" pitchFamily="34" charset="0"/>
              </a:rPr>
              <a:t>Attach poster entry form on the back and be sure it is signed by a parent or guardian.  </a:t>
            </a:r>
          </a:p>
          <a:p>
            <a:pPr eaLnBrk="1" hangingPunct="1">
              <a:defRPr/>
            </a:pPr>
            <a:r>
              <a:rPr lang="en-US" sz="3200" dirty="0" smtClean="0">
                <a:latin typeface="Arial" pitchFamily="34" charset="0"/>
                <a:cs typeface="Arial" pitchFamily="34" charset="0"/>
              </a:rPr>
              <a:t>Entry must be contestant's original, hand done creation and may not be traced from photographs or other artists' published works.</a:t>
            </a:r>
          </a:p>
        </p:txBody>
      </p:sp>
    </p:spTree>
    <p:extLst>
      <p:ext uri="{BB962C8B-B14F-4D97-AF65-F5344CB8AC3E}">
        <p14:creationId xmlns:p14="http://schemas.microsoft.com/office/powerpoint/2010/main" val="19032200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609600" y="685800"/>
            <a:ext cx="8229600" cy="1143000"/>
          </a:xfrm>
        </p:spPr>
        <p:txBody>
          <a:bodyPr>
            <a:normAutofit fontScale="90000"/>
          </a:bodyPr>
          <a:lstStyle/>
          <a:p>
            <a:pPr algn="ctr" eaLnBrk="1" hangingPunct="1">
              <a:defRPr/>
            </a:pPr>
            <a:r>
              <a:rPr lang="en-US" dirty="0" smtClean="0"/>
              <a:t>Steps to follow when </a:t>
            </a:r>
            <a:br>
              <a:rPr lang="en-US" dirty="0" smtClean="0"/>
            </a:br>
            <a:r>
              <a:rPr lang="en-US" dirty="0" smtClean="0"/>
              <a:t>making a poster</a:t>
            </a:r>
          </a:p>
        </p:txBody>
      </p:sp>
      <p:sp>
        <p:nvSpPr>
          <p:cNvPr id="53251" name="Rectangle 3"/>
          <p:cNvSpPr>
            <a:spLocks noGrp="1" noChangeArrowheads="1"/>
          </p:cNvSpPr>
          <p:nvPr>
            <p:ph type="body" idx="4294967295"/>
          </p:nvPr>
        </p:nvSpPr>
        <p:spPr>
          <a:xfrm>
            <a:off x="838200" y="1828800"/>
            <a:ext cx="7696200" cy="4114800"/>
          </a:xfrm>
        </p:spPr>
        <p:txBody>
          <a:bodyPr/>
          <a:lstStyle/>
          <a:p>
            <a:pPr eaLnBrk="1" hangingPunct="1">
              <a:defRPr/>
            </a:pPr>
            <a:r>
              <a:rPr lang="en-US" sz="3200" dirty="0" smtClean="0">
                <a:latin typeface="Arial" pitchFamily="34" charset="0"/>
                <a:cs typeface="Arial" pitchFamily="34" charset="0"/>
              </a:rPr>
              <a:t>Any media may be used to create a flat or two-dimensional effect (paint, crayon, colored pencil, charcoal, paper or other materials). </a:t>
            </a:r>
          </a:p>
          <a:p>
            <a:pPr eaLnBrk="1" hangingPunct="1">
              <a:defRPr/>
            </a:pPr>
            <a:r>
              <a:rPr lang="en-US" sz="3200" dirty="0" smtClean="0">
                <a:latin typeface="Arial" pitchFamily="34" charset="0"/>
                <a:cs typeface="Arial" pitchFamily="34" charset="0"/>
              </a:rPr>
              <a:t>Poster size must be between 8.5" x 11" and 22" x 28".  Or the size required by your local or state contest.</a:t>
            </a:r>
          </a:p>
          <a:p>
            <a:pPr eaLnBrk="1" hangingPunct="1">
              <a:defRPr/>
            </a:pPr>
            <a:endParaRPr lang="en-US" dirty="0" smtClean="0"/>
          </a:p>
        </p:txBody>
      </p:sp>
    </p:spTree>
    <p:extLst>
      <p:ext uri="{BB962C8B-B14F-4D97-AF65-F5344CB8AC3E}">
        <p14:creationId xmlns:p14="http://schemas.microsoft.com/office/powerpoint/2010/main" val="39130117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title" idx="4294967295"/>
          </p:nvPr>
        </p:nvSpPr>
        <p:spPr>
          <a:xfrm>
            <a:off x="762000" y="990600"/>
            <a:ext cx="7543800" cy="762000"/>
          </a:xfrm>
        </p:spPr>
        <p:txBody>
          <a:bodyPr>
            <a:normAutofit fontScale="90000"/>
          </a:bodyPr>
          <a:lstStyle/>
          <a:p>
            <a:pPr algn="ctr" eaLnBrk="1" hangingPunct="1">
              <a:defRPr/>
            </a:pPr>
            <a:r>
              <a:rPr lang="en-US" sz="4000" dirty="0" smtClean="0"/>
              <a:t>What kinds of food </a:t>
            </a:r>
            <a:br>
              <a:rPr lang="en-US" sz="4000" dirty="0" smtClean="0"/>
            </a:br>
            <a:r>
              <a:rPr lang="en-US" sz="4000" dirty="0" smtClean="0"/>
              <a:t>do you need to eat each day? </a:t>
            </a:r>
            <a:endParaRPr lang="en-US" sz="4000"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752600"/>
            <a:ext cx="5372100" cy="4883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1105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txBox="1">
            <a:spLocks noGrp="1"/>
          </p:cNvSpPr>
          <p:nvPr/>
        </p:nvSpPr>
        <p:spPr bwMode="auto">
          <a:xfrm>
            <a:off x="7467600" y="6248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r" eaLnBrk="1" hangingPunct="1"/>
            <a:endParaRPr lang="en-US" sz="1000" dirty="0">
              <a:latin typeface="Arial" charset="0"/>
            </a:endParaRPr>
          </a:p>
        </p:txBody>
      </p:sp>
      <p:sp>
        <p:nvSpPr>
          <p:cNvPr id="55300" name="Rectangle 2"/>
          <p:cNvSpPr>
            <a:spLocks noGrp="1" noChangeArrowheads="1"/>
          </p:cNvSpPr>
          <p:nvPr>
            <p:ph type="title" idx="4294967295"/>
          </p:nvPr>
        </p:nvSpPr>
        <p:spPr>
          <a:xfrm>
            <a:off x="304800" y="762000"/>
            <a:ext cx="8229600" cy="1143000"/>
          </a:xfrm>
        </p:spPr>
        <p:txBody>
          <a:bodyPr>
            <a:normAutofit fontScale="90000"/>
          </a:bodyPr>
          <a:lstStyle/>
          <a:p>
            <a:pPr algn="ctr" eaLnBrk="1" hangingPunct="1">
              <a:defRPr/>
            </a:pPr>
            <a:r>
              <a:rPr lang="en-US" dirty="0" smtClean="0"/>
              <a:t>What your poster will be </a:t>
            </a:r>
            <a:br>
              <a:rPr lang="en-US" dirty="0" smtClean="0"/>
            </a:br>
            <a:r>
              <a:rPr lang="en-US" dirty="0" smtClean="0"/>
              <a:t>judged on</a:t>
            </a:r>
          </a:p>
        </p:txBody>
      </p:sp>
      <p:sp>
        <p:nvSpPr>
          <p:cNvPr id="55301" name="Rectangle 3"/>
          <p:cNvSpPr>
            <a:spLocks noGrp="1" noChangeArrowheads="1"/>
          </p:cNvSpPr>
          <p:nvPr>
            <p:ph type="body" idx="4294967295"/>
          </p:nvPr>
        </p:nvSpPr>
        <p:spPr>
          <a:xfrm>
            <a:off x="569259" y="1600200"/>
            <a:ext cx="8229600" cy="4525963"/>
          </a:xfrm>
        </p:spPr>
        <p:txBody>
          <a:bodyPr/>
          <a:lstStyle/>
          <a:p>
            <a:pPr eaLnBrk="1" hangingPunct="1">
              <a:defRPr/>
            </a:pPr>
            <a:endParaRPr lang="en-US" dirty="0" smtClean="0"/>
          </a:p>
          <a:p>
            <a:pPr eaLnBrk="1" hangingPunct="1">
              <a:defRPr/>
            </a:pPr>
            <a:r>
              <a:rPr lang="en-US" sz="3200" dirty="0" smtClean="0">
                <a:latin typeface="Arial" pitchFamily="34" charset="0"/>
                <a:cs typeface="Arial" pitchFamily="34" charset="0"/>
              </a:rPr>
              <a:t>Conservation message—50 percent </a:t>
            </a:r>
          </a:p>
          <a:p>
            <a:pPr eaLnBrk="1" hangingPunct="1">
              <a:defRPr/>
            </a:pPr>
            <a:r>
              <a:rPr lang="en-US" sz="3200" dirty="0" smtClean="0">
                <a:latin typeface="Arial" pitchFamily="34" charset="0"/>
                <a:cs typeface="Arial" pitchFamily="34" charset="0"/>
              </a:rPr>
              <a:t>Visual effectiveness—30 percent </a:t>
            </a:r>
          </a:p>
          <a:p>
            <a:pPr eaLnBrk="1" hangingPunct="1">
              <a:defRPr/>
            </a:pPr>
            <a:r>
              <a:rPr lang="en-US" sz="3200" dirty="0" smtClean="0">
                <a:latin typeface="Arial" pitchFamily="34" charset="0"/>
                <a:cs typeface="Arial" pitchFamily="34" charset="0"/>
              </a:rPr>
              <a:t>Originality—10 percent and </a:t>
            </a:r>
          </a:p>
          <a:p>
            <a:pPr eaLnBrk="1" hangingPunct="1">
              <a:defRPr/>
            </a:pPr>
            <a:r>
              <a:rPr lang="en-US" sz="3200" dirty="0" smtClean="0">
                <a:latin typeface="Arial" pitchFamily="34" charset="0"/>
                <a:cs typeface="Arial" pitchFamily="34" charset="0"/>
              </a:rPr>
              <a:t>Universal appeal—10 </a:t>
            </a:r>
            <a:r>
              <a:rPr lang="en-US" sz="3200" dirty="0" smtClean="0">
                <a:latin typeface="Arial" pitchFamily="34" charset="0"/>
                <a:cs typeface="Arial" pitchFamily="34" charset="0"/>
              </a:rPr>
              <a:t>percent </a:t>
            </a:r>
            <a:endParaRPr lang="en-US" sz="3200" dirty="0" smtClean="0">
              <a:latin typeface="Arial" pitchFamily="34" charset="0"/>
              <a:cs typeface="Arial" pitchFamily="34" charset="0"/>
            </a:endParaRPr>
          </a:p>
          <a:p>
            <a:pPr eaLnBrk="1" hangingPunct="1">
              <a:defRPr/>
            </a:pPr>
            <a:endParaRPr lang="en-US" dirty="0" smtClean="0"/>
          </a:p>
        </p:txBody>
      </p:sp>
    </p:spTree>
    <p:extLst>
      <p:ext uri="{BB962C8B-B14F-4D97-AF65-F5344CB8AC3E}">
        <p14:creationId xmlns:p14="http://schemas.microsoft.com/office/powerpoint/2010/main" val="12991417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981200" y="2057400"/>
            <a:ext cx="51054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sz="3600" dirty="0">
                <a:solidFill>
                  <a:schemeClr val="folHlink"/>
                </a:solidFill>
                <a:latin typeface="Arial" charset="0"/>
              </a:rPr>
              <a:t>FOR YOU TO ADD LOCAL, AREA, STATE INFORMATION ON DATES AND OTHER CONTEST INFORMATION</a:t>
            </a:r>
          </a:p>
        </p:txBody>
      </p:sp>
    </p:spTree>
    <p:extLst>
      <p:ext uri="{BB962C8B-B14F-4D97-AF65-F5344CB8AC3E}">
        <p14:creationId xmlns:p14="http://schemas.microsoft.com/office/powerpoint/2010/main" val="39486919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4294967295"/>
          </p:nvPr>
        </p:nvSpPr>
        <p:spPr>
          <a:xfrm>
            <a:off x="152400" y="681971"/>
            <a:ext cx="8763000" cy="3659187"/>
          </a:xfrm>
        </p:spPr>
        <p:txBody>
          <a:bodyPr>
            <a:normAutofit lnSpcReduction="10000"/>
          </a:bodyPr>
          <a:lstStyle/>
          <a:p>
            <a:pPr eaLnBrk="1" hangingPunct="1">
              <a:lnSpc>
                <a:spcPct val="90000"/>
              </a:lnSpc>
              <a:defRPr/>
            </a:pPr>
            <a:r>
              <a:rPr lang="en-US" sz="2800" b="1" dirty="0" smtClean="0"/>
              <a:t>Visit</a:t>
            </a:r>
          </a:p>
          <a:p>
            <a:pPr>
              <a:lnSpc>
                <a:spcPct val="90000"/>
              </a:lnSpc>
              <a:buNone/>
              <a:defRPr/>
            </a:pPr>
            <a:r>
              <a:rPr lang="en-US" sz="2800" b="1" dirty="0"/>
              <a:t>http://www.nacdnet.org/education/resources</a:t>
            </a:r>
            <a:r>
              <a:rPr lang="en-US" sz="2800" b="1" dirty="0" smtClean="0"/>
              <a:t>/</a:t>
            </a:r>
          </a:p>
          <a:p>
            <a:pPr>
              <a:lnSpc>
                <a:spcPct val="90000"/>
              </a:lnSpc>
              <a:buNone/>
              <a:defRPr/>
            </a:pPr>
            <a:endParaRPr lang="en-US" sz="2800" b="1" dirty="0" smtClean="0"/>
          </a:p>
          <a:p>
            <a:pPr eaLnBrk="1" hangingPunct="1">
              <a:lnSpc>
                <a:spcPct val="90000"/>
              </a:lnSpc>
              <a:buFont typeface="Wingdings" pitchFamily="2" charset="2"/>
              <a:buNone/>
              <a:defRPr/>
            </a:pPr>
            <a:r>
              <a:rPr lang="en-US" sz="2800" b="1" dirty="0" smtClean="0"/>
              <a:t>For </a:t>
            </a:r>
            <a:r>
              <a:rPr lang="en-US" sz="2800" b="1" dirty="0" smtClean="0"/>
              <a:t>additional information on </a:t>
            </a:r>
          </a:p>
          <a:p>
            <a:pPr eaLnBrk="1" hangingPunct="1">
              <a:lnSpc>
                <a:spcPct val="90000"/>
              </a:lnSpc>
              <a:buFont typeface="Wingdings" pitchFamily="2" charset="2"/>
              <a:buNone/>
              <a:defRPr/>
            </a:pPr>
            <a:r>
              <a:rPr lang="en-US" sz="2800" b="1" dirty="0" smtClean="0"/>
              <a:t>NACD Education Material </a:t>
            </a:r>
            <a:r>
              <a:rPr lang="en-US" sz="2800" b="1" dirty="0" smtClean="0"/>
              <a:t>on Forestry </a:t>
            </a:r>
            <a:r>
              <a:rPr lang="en-US" sz="2800" b="1" dirty="0" smtClean="0"/>
              <a:t>Habitat, Soil and Water</a:t>
            </a:r>
          </a:p>
          <a:p>
            <a:pPr eaLnBrk="1" hangingPunct="1">
              <a:lnSpc>
                <a:spcPct val="90000"/>
              </a:lnSpc>
              <a:buFont typeface="Wingdings" pitchFamily="2" charset="2"/>
              <a:buNone/>
              <a:defRPr/>
            </a:pPr>
            <a:r>
              <a:rPr lang="en-US" sz="2800" b="1" dirty="0" smtClean="0"/>
              <a:t>   Teachers guide</a:t>
            </a:r>
          </a:p>
          <a:p>
            <a:pPr eaLnBrk="1" hangingPunct="1">
              <a:lnSpc>
                <a:spcPct val="90000"/>
              </a:lnSpc>
              <a:buFont typeface="Wingdings" pitchFamily="2" charset="2"/>
              <a:buNone/>
              <a:defRPr/>
            </a:pPr>
            <a:r>
              <a:rPr lang="en-US" sz="2800" b="1" dirty="0" smtClean="0"/>
              <a:t>      Student </a:t>
            </a:r>
            <a:r>
              <a:rPr lang="en-US" sz="2800" b="1" dirty="0" smtClean="0"/>
              <a:t>booklets and </a:t>
            </a:r>
            <a:r>
              <a:rPr lang="en-US" sz="2800" b="1" dirty="0" smtClean="0"/>
              <a:t>more………………………..</a:t>
            </a:r>
          </a:p>
          <a:p>
            <a:pPr eaLnBrk="1" hangingPunct="1">
              <a:lnSpc>
                <a:spcPct val="90000"/>
              </a:lnSpc>
              <a:defRPr/>
            </a:pPr>
            <a:endParaRPr lang="en-US" sz="2400" b="1" dirty="0" smtClean="0"/>
          </a:p>
        </p:txBody>
      </p:sp>
      <p:pic>
        <p:nvPicPr>
          <p:cNvPr id="6"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4114800"/>
            <a:ext cx="4068673" cy="2514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94729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0" y="274638"/>
            <a:ext cx="8229600" cy="1143000"/>
          </a:xfrm>
        </p:spPr>
        <p:txBody>
          <a:bodyPr/>
          <a:lstStyle/>
          <a:p>
            <a:pPr algn="ctr" eaLnBrk="1" hangingPunct="1">
              <a:defRPr/>
            </a:pPr>
            <a:r>
              <a:rPr lang="en-US" dirty="0" smtClean="0"/>
              <a:t>Speech</a:t>
            </a:r>
          </a:p>
        </p:txBody>
      </p:sp>
      <p:sp>
        <p:nvSpPr>
          <p:cNvPr id="63491" name="Rectangle 3"/>
          <p:cNvSpPr>
            <a:spLocks noGrp="1" noChangeArrowheads="1"/>
          </p:cNvSpPr>
          <p:nvPr>
            <p:ph type="body" idx="4294967295"/>
          </p:nvPr>
        </p:nvSpPr>
        <p:spPr>
          <a:xfrm>
            <a:off x="457200" y="1447800"/>
            <a:ext cx="8229600" cy="4525963"/>
          </a:xfrm>
        </p:spPr>
        <p:txBody>
          <a:bodyPr>
            <a:normAutofit/>
          </a:bodyPr>
          <a:lstStyle/>
          <a:p>
            <a:pPr eaLnBrk="1" hangingPunct="1">
              <a:defRPr/>
            </a:pPr>
            <a:r>
              <a:rPr lang="en-US" sz="2800" dirty="0" smtClean="0">
                <a:latin typeface="Arial" pitchFamily="34" charset="0"/>
                <a:cs typeface="Arial" pitchFamily="34" charset="0"/>
              </a:rPr>
              <a:t>Add information if you also hold a speech contest on the stewardship theme</a:t>
            </a:r>
          </a:p>
          <a:p>
            <a:pPr eaLnBrk="1" hangingPunct="1">
              <a:defRPr/>
            </a:pPr>
            <a:r>
              <a:rPr lang="en-US" sz="2800" dirty="0" smtClean="0">
                <a:latin typeface="Arial" pitchFamily="34" charset="0"/>
                <a:cs typeface="Arial" pitchFamily="34" charset="0"/>
              </a:rPr>
              <a:t>Date of Speech contest</a:t>
            </a:r>
          </a:p>
          <a:p>
            <a:pPr eaLnBrk="1" hangingPunct="1">
              <a:defRPr/>
            </a:pPr>
            <a:r>
              <a:rPr lang="en-US" sz="2800" dirty="0" smtClean="0">
                <a:latin typeface="Arial" pitchFamily="34" charset="0"/>
                <a:cs typeface="Arial" pitchFamily="34" charset="0"/>
              </a:rPr>
              <a:t>Open for grades</a:t>
            </a:r>
          </a:p>
          <a:p>
            <a:pPr eaLnBrk="1" hangingPunct="1">
              <a:defRPr/>
            </a:pPr>
            <a:r>
              <a:rPr lang="en-US" sz="2800" dirty="0" smtClean="0">
                <a:latin typeface="Arial" pitchFamily="34" charset="0"/>
                <a:cs typeface="Arial" pitchFamily="34" charset="0"/>
              </a:rPr>
              <a:t>Length of speech</a:t>
            </a:r>
          </a:p>
          <a:p>
            <a:pPr eaLnBrk="1" hangingPunct="1">
              <a:defRPr/>
            </a:pPr>
            <a:r>
              <a:rPr lang="en-US" sz="2800" dirty="0" smtClean="0">
                <a:latin typeface="Arial" pitchFamily="34" charset="0"/>
                <a:cs typeface="Arial" pitchFamily="34" charset="0"/>
              </a:rPr>
              <a:t>Contact Information</a:t>
            </a:r>
          </a:p>
        </p:txBody>
      </p:sp>
    </p:spTree>
    <p:extLst>
      <p:ext uri="{BB962C8B-B14F-4D97-AF65-F5344CB8AC3E}">
        <p14:creationId xmlns:p14="http://schemas.microsoft.com/office/powerpoint/2010/main" val="12348820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0" y="274638"/>
            <a:ext cx="8229600" cy="1143000"/>
          </a:xfrm>
        </p:spPr>
        <p:txBody>
          <a:bodyPr/>
          <a:lstStyle/>
          <a:p>
            <a:pPr algn="ctr" eaLnBrk="1" hangingPunct="1">
              <a:defRPr/>
            </a:pPr>
            <a:r>
              <a:rPr lang="en-US" dirty="0" smtClean="0"/>
              <a:t>Essay</a:t>
            </a:r>
          </a:p>
        </p:txBody>
      </p:sp>
      <p:sp>
        <p:nvSpPr>
          <p:cNvPr id="65539" name="Rectangle 3"/>
          <p:cNvSpPr>
            <a:spLocks noGrp="1" noChangeArrowheads="1"/>
          </p:cNvSpPr>
          <p:nvPr>
            <p:ph type="body" idx="4294967295"/>
          </p:nvPr>
        </p:nvSpPr>
        <p:spPr>
          <a:xfrm>
            <a:off x="0" y="1600200"/>
            <a:ext cx="8229600" cy="4525963"/>
          </a:xfrm>
        </p:spPr>
        <p:txBody>
          <a:bodyPr>
            <a:normAutofit/>
          </a:bodyPr>
          <a:lstStyle/>
          <a:p>
            <a:pPr eaLnBrk="1" hangingPunct="1">
              <a:defRPr/>
            </a:pPr>
            <a:r>
              <a:rPr lang="en-US" sz="2800" dirty="0" smtClean="0">
                <a:latin typeface="Arial" pitchFamily="34" charset="0"/>
                <a:cs typeface="Arial" pitchFamily="34" charset="0"/>
              </a:rPr>
              <a:t>Add information if you hold an Essay contest on the Stewardship theme.</a:t>
            </a:r>
          </a:p>
          <a:p>
            <a:pPr eaLnBrk="1" hangingPunct="1">
              <a:defRPr/>
            </a:pPr>
            <a:r>
              <a:rPr lang="en-US" sz="2800" dirty="0" smtClean="0">
                <a:latin typeface="Arial" pitchFamily="34" charset="0"/>
                <a:cs typeface="Arial" pitchFamily="34" charset="0"/>
              </a:rPr>
              <a:t>Contest open to grades:</a:t>
            </a:r>
          </a:p>
          <a:p>
            <a:pPr eaLnBrk="1" hangingPunct="1">
              <a:defRPr/>
            </a:pPr>
            <a:r>
              <a:rPr lang="en-US" sz="2800" dirty="0" smtClean="0">
                <a:latin typeface="Arial" pitchFamily="34" charset="0"/>
                <a:cs typeface="Arial" pitchFamily="34" charset="0"/>
              </a:rPr>
              <a:t>Essay length:</a:t>
            </a:r>
          </a:p>
          <a:p>
            <a:pPr eaLnBrk="1" hangingPunct="1">
              <a:defRPr/>
            </a:pPr>
            <a:r>
              <a:rPr lang="en-US" sz="2800" dirty="0" smtClean="0">
                <a:latin typeface="Arial" pitchFamily="34" charset="0"/>
                <a:cs typeface="Arial" pitchFamily="34" charset="0"/>
              </a:rPr>
              <a:t>Due Date:</a:t>
            </a:r>
          </a:p>
          <a:p>
            <a:pPr eaLnBrk="1" hangingPunct="1">
              <a:defRPr/>
            </a:pPr>
            <a:r>
              <a:rPr lang="en-US" sz="2800" dirty="0" smtClean="0">
                <a:latin typeface="Arial" pitchFamily="34" charset="0"/>
                <a:cs typeface="Arial" pitchFamily="34" charset="0"/>
              </a:rPr>
              <a:t>Essays entries are to be sent to:</a:t>
            </a:r>
          </a:p>
          <a:p>
            <a:pPr eaLnBrk="1" hangingPunct="1">
              <a:defRPr/>
            </a:pPr>
            <a:r>
              <a:rPr lang="en-US" sz="2800" dirty="0" smtClean="0">
                <a:latin typeface="Arial" pitchFamily="34" charset="0"/>
                <a:cs typeface="Arial" pitchFamily="34" charset="0"/>
              </a:rPr>
              <a:t>Contact Information</a:t>
            </a:r>
          </a:p>
        </p:txBody>
      </p:sp>
    </p:spTree>
    <p:extLst>
      <p:ext uri="{BB962C8B-B14F-4D97-AF65-F5344CB8AC3E}">
        <p14:creationId xmlns:p14="http://schemas.microsoft.com/office/powerpoint/2010/main" val="22406436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762000" y="609600"/>
            <a:ext cx="7543800" cy="762000"/>
          </a:xfrm>
          <a:prstGeom prst="rect">
            <a:avLst/>
          </a:prstGeom>
        </p:spPr>
        <p:txBody>
          <a:bodyPr vert="horz" lIns="91440" tIns="45720" rIns="91440" bIns="45720" rtlCol="0" anchor="b" anchorCtr="0">
            <a:normAutofit fontScale="900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4000" dirty="0" smtClean="0"/>
              <a:t>What do these foods have in common?</a:t>
            </a:r>
            <a:endParaRPr lang="en-US" sz="4000" dirty="0" smtClean="0"/>
          </a:p>
        </p:txBody>
      </p:sp>
      <p:pic>
        <p:nvPicPr>
          <p:cNvPr id="4098" name="Picture 2" descr="C:\Users\Susie Q\Documents\My Web Sites\mysite6\photogallery\Webpage photos\soil page\soil in hand 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766047"/>
            <a:ext cx="5810250" cy="4648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62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Horizontal)">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762000"/>
            <a:ext cx="3489960" cy="31726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Left Arrow 2"/>
          <p:cNvSpPr/>
          <p:nvPr/>
        </p:nvSpPr>
        <p:spPr>
          <a:xfrm rot="13407761">
            <a:off x="-342900" y="304800"/>
            <a:ext cx="2057400" cy="91440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3"/>
          <p:cNvSpPr txBox="1">
            <a:spLocks noChangeArrowheads="1"/>
          </p:cNvSpPr>
          <p:nvPr/>
        </p:nvSpPr>
        <p:spPr>
          <a:xfrm>
            <a:off x="4533900" y="609600"/>
            <a:ext cx="3771900" cy="762000"/>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4000" dirty="0" smtClean="0"/>
              <a:t>Fruits</a:t>
            </a:r>
            <a:endParaRPr lang="en-US" sz="4000" dirty="0" smtClean="0"/>
          </a:p>
        </p:txBody>
      </p:sp>
      <p:pic>
        <p:nvPicPr>
          <p:cNvPr id="5125" name="Picture 5" descr="C:\Users\Susie Q\AppData\Local\Microsoft\Windows\Temporary Internet Files\Content.IE5\IAI536H6\MP90040695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1473" y="1371600"/>
            <a:ext cx="2107927" cy="31603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7" name="Picture 7" descr="C:\Users\Susie Q\AppData\Local\Microsoft\Windows\Temporary Internet Files\Content.IE5\1FSG3AO5\MP90018269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291702"/>
            <a:ext cx="3657600" cy="24505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8" name="Picture 8" descr="C:\Users\Susie Q\AppData\Local\Microsoft\Windows\Temporary Internet Files\Content.IE5\SWDKUNLO\MP900402107[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2673" y="2713910"/>
            <a:ext cx="2163605" cy="3243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24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500"/>
                                        <p:tgtEl>
                                          <p:spTgt spid="51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8"/>
                                        </p:tgtEl>
                                        <p:attrNameLst>
                                          <p:attrName>style.visibility</p:attrName>
                                        </p:attrNameLst>
                                      </p:cBhvr>
                                      <p:to>
                                        <p:strVal val="visible"/>
                                      </p:to>
                                    </p:set>
                                    <p:animEffect transition="in" filter="fade">
                                      <p:cBhvr>
                                        <p:cTn id="12" dur="500"/>
                                        <p:tgtEl>
                                          <p:spTgt spid="51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7"/>
                                        </p:tgtEl>
                                        <p:attrNameLst>
                                          <p:attrName>style.visibility</p:attrName>
                                        </p:attrNameLst>
                                      </p:cBhvr>
                                      <p:to>
                                        <p:strVal val="visible"/>
                                      </p:to>
                                    </p:set>
                                    <p:animEffect transition="in" filter="fade">
                                      <p:cBhvr>
                                        <p:cTn id="1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title" idx="4294967295"/>
          </p:nvPr>
        </p:nvSpPr>
        <p:spPr>
          <a:xfrm>
            <a:off x="304800" y="533400"/>
            <a:ext cx="8382000" cy="762000"/>
          </a:xfrm>
        </p:spPr>
        <p:txBody>
          <a:bodyPr>
            <a:normAutofit fontScale="90000"/>
          </a:bodyPr>
          <a:lstStyle/>
          <a:p>
            <a:pPr algn="ctr" eaLnBrk="1" hangingPunct="1">
              <a:defRPr/>
            </a:pPr>
            <a:r>
              <a:rPr lang="en-US" dirty="0" smtClean="0"/>
              <a:t>Trace the apple back to the soil</a:t>
            </a:r>
            <a:endParaRPr lang="en-US" dirty="0" smtClean="0"/>
          </a:p>
        </p:txBody>
      </p:sp>
      <p:pic>
        <p:nvPicPr>
          <p:cNvPr id="10242" name="Picture 2" descr="C:\Users\Susie Q\AppData\Local\Microsoft\Windows\Temporary Internet Files\Content.IE5\IAI536H6\MP900430948[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609" t="22288" r="17047" b="17029"/>
          <a:stretch/>
        </p:blipFill>
        <p:spPr bwMode="auto">
          <a:xfrm>
            <a:off x="4114800" y="3962399"/>
            <a:ext cx="1380565" cy="145228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Users\Susie Q\AppData\Local\Microsoft\Windows\Temporary Internet Files\Content.IE5\1FSG3AO5\MP90018266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3299" y="1905000"/>
            <a:ext cx="2895600" cy="1935226"/>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C:\Users\Susie Q\AppData\Local\Microsoft\Windows\Temporary Internet Files\Content.IE5\IAI536H6\MP90043929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292252"/>
            <a:ext cx="3115235" cy="20857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9949" y="5414682"/>
            <a:ext cx="3162300" cy="14478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2297" y="3686514"/>
            <a:ext cx="2466975" cy="1847850"/>
          </a:xfrm>
          <a:prstGeom prst="rect">
            <a:avLst/>
          </a:prstGeom>
        </p:spPr>
      </p:pic>
      <p:pic>
        <p:nvPicPr>
          <p:cNvPr id="10249" name="Picture 9" descr="C:\Users\Susie Q\AppData\Local\Microsoft\Windows\Temporary Internet Files\Content.IE5\RLVKNAEC\MP900447700[1].jpg"/>
          <p:cNvPicPr>
            <a:picLocks noChangeAspect="1" noChangeArrowheads="1"/>
          </p:cNvPicPr>
          <p:nvPr/>
        </p:nvPicPr>
        <p:blipFill rotWithShape="1">
          <a:blip r:embed="rId8">
            <a:extLst>
              <a:ext uri="{28A0092B-C50C-407E-A947-70E740481C1C}">
                <a14:useLocalDpi xmlns:a14="http://schemas.microsoft.com/office/drawing/2010/main" val="0"/>
              </a:ext>
            </a:extLst>
          </a:blip>
          <a:srcRect t="24092" b="15217"/>
          <a:stretch/>
        </p:blipFill>
        <p:spPr bwMode="auto">
          <a:xfrm>
            <a:off x="374731" y="4216552"/>
            <a:ext cx="2897386" cy="263562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3349436" y="1292252"/>
            <a:ext cx="762000" cy="762000"/>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505570" y="2844001"/>
            <a:ext cx="762000" cy="762000"/>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805082" y="3962399"/>
            <a:ext cx="1900518" cy="726141"/>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805082" y="4688540"/>
            <a:ext cx="186017" cy="1331260"/>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590801" y="6019800"/>
            <a:ext cx="1139635" cy="304800"/>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102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7"/>
                                        </p:tgtEl>
                                        <p:attrNameLst>
                                          <p:attrName>style.visibility</p:attrName>
                                        </p:attrNameLst>
                                      </p:cBhvr>
                                      <p:to>
                                        <p:strVal val="visible"/>
                                      </p:to>
                                    </p:set>
                                    <p:animEffect transition="in" filter="fade">
                                      <p:cBhvr>
                                        <p:cTn id="7" dur="500"/>
                                        <p:tgtEl>
                                          <p:spTgt spid="102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6"/>
                                        </p:tgtEl>
                                        <p:attrNameLst>
                                          <p:attrName>style.visibility</p:attrName>
                                        </p:attrNameLst>
                                      </p:cBhvr>
                                      <p:to>
                                        <p:strVal val="visible"/>
                                      </p:to>
                                    </p:set>
                                    <p:animEffect transition="in" filter="fade">
                                      <p:cBhvr>
                                        <p:cTn id="17" dur="500"/>
                                        <p:tgtEl>
                                          <p:spTgt spid="102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42"/>
                                        </p:tgtEl>
                                        <p:attrNameLst>
                                          <p:attrName>style.visibility</p:attrName>
                                        </p:attrNameLst>
                                      </p:cBhvr>
                                      <p:to>
                                        <p:strVal val="visible"/>
                                      </p:to>
                                    </p:set>
                                    <p:animEffect transition="in" filter="fade">
                                      <p:cBhvr>
                                        <p:cTn id="37" dur="500"/>
                                        <p:tgtEl>
                                          <p:spTgt spid="102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249"/>
                                        </p:tgtEl>
                                        <p:attrNameLst>
                                          <p:attrName>style.visibility</p:attrName>
                                        </p:attrNameLst>
                                      </p:cBhvr>
                                      <p:to>
                                        <p:strVal val="visible"/>
                                      </p:to>
                                    </p:set>
                                    <p:animEffect transition="in" filter="fade">
                                      <p:cBhvr>
                                        <p:cTn id="57" dur="500"/>
                                        <p:tgtEl>
                                          <p:spTgt spid="10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457200"/>
            <a:ext cx="3771900"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3"/>
          <p:cNvSpPr txBox="1">
            <a:spLocks noChangeArrowheads="1"/>
          </p:cNvSpPr>
          <p:nvPr/>
        </p:nvSpPr>
        <p:spPr>
          <a:xfrm>
            <a:off x="4052583" y="457200"/>
            <a:ext cx="3771900" cy="762000"/>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4000" dirty="0" smtClean="0"/>
              <a:t>Vegetables</a:t>
            </a:r>
            <a:endParaRPr lang="en-US" sz="4000" dirty="0" smtClean="0"/>
          </a:p>
        </p:txBody>
      </p:sp>
      <p:sp>
        <p:nvSpPr>
          <p:cNvPr id="4" name="Left Arrow 3"/>
          <p:cNvSpPr/>
          <p:nvPr/>
        </p:nvSpPr>
        <p:spPr>
          <a:xfrm rot="1490379">
            <a:off x="1846207" y="2066241"/>
            <a:ext cx="2057400" cy="91440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7" name="Picture 3" descr="C:\Users\Susie Q\AppData\Local\Microsoft\Windows\Temporary Internet Files\Content.IE5\IAI536H6\MP90040703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9117" y="1349065"/>
            <a:ext cx="3199863" cy="21324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48" name="Picture 4" descr="C:\Users\Susie Q\AppData\Local\Microsoft\Windows\Temporary Internet Files\Content.IE5\SWDKUNLO\MP90040059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152" y="4060295"/>
            <a:ext cx="2191345"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49" name="Picture 5" descr="C:\Users\Susie Q\AppData\Local\Microsoft\Windows\Temporary Internet Files\Content.IE5\SWDKUNLO\MP900400594[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3666" y="4060295"/>
            <a:ext cx="2208364" cy="27611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51" name="Picture 7" descr="C:\Users\Susie Q\AppData\Local\Microsoft\Windows\Temporary Internet Files\Content.IE5\1FSG3AO5\MP900182758[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9117" y="3886200"/>
            <a:ext cx="3309478" cy="21732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24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5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9"/>
                                        </p:tgtEl>
                                        <p:attrNameLst>
                                          <p:attrName>style.visibility</p:attrName>
                                        </p:attrNameLst>
                                      </p:cBhvr>
                                      <p:to>
                                        <p:strVal val="visible"/>
                                      </p:to>
                                    </p:set>
                                    <p:animEffect transition="in" filter="fade">
                                      <p:cBhvr>
                                        <p:cTn id="17" dur="500"/>
                                        <p:tgtEl>
                                          <p:spTgt spid="61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51"/>
                                        </p:tgtEl>
                                        <p:attrNameLst>
                                          <p:attrName>style.visibility</p:attrName>
                                        </p:attrNameLst>
                                      </p:cBhvr>
                                      <p:to>
                                        <p:strVal val="visible"/>
                                      </p:to>
                                    </p:set>
                                    <p:animEffect transition="in" filter="fade">
                                      <p:cBhvr>
                                        <p:cTn id="22"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205" y="1104248"/>
            <a:ext cx="1447800" cy="2206171"/>
          </a:xfrm>
          <a:prstGeom prst="rect">
            <a:avLst/>
          </a:prstGeom>
        </p:spPr>
      </p:pic>
      <p:sp>
        <p:nvSpPr>
          <p:cNvPr id="11266" name="Rectangle 3"/>
          <p:cNvSpPr>
            <a:spLocks noGrp="1" noChangeArrowheads="1"/>
          </p:cNvSpPr>
          <p:nvPr>
            <p:ph type="title" idx="4294967295"/>
          </p:nvPr>
        </p:nvSpPr>
        <p:spPr>
          <a:xfrm>
            <a:off x="304800" y="533400"/>
            <a:ext cx="8382000" cy="762000"/>
          </a:xfrm>
        </p:spPr>
        <p:txBody>
          <a:bodyPr>
            <a:normAutofit fontScale="90000"/>
          </a:bodyPr>
          <a:lstStyle/>
          <a:p>
            <a:pPr algn="ctr" eaLnBrk="1" hangingPunct="1">
              <a:defRPr/>
            </a:pPr>
            <a:r>
              <a:rPr lang="en-US" dirty="0" smtClean="0"/>
              <a:t>Trace the corn back to the soil</a:t>
            </a:r>
            <a:endParaRPr lang="en-US" dirty="0" smtClean="0"/>
          </a:p>
        </p:txBody>
      </p:sp>
      <p:cxnSp>
        <p:nvCxnSpPr>
          <p:cNvPr id="5" name="Straight Arrow Connector 4"/>
          <p:cNvCxnSpPr/>
          <p:nvPr/>
        </p:nvCxnSpPr>
        <p:spPr>
          <a:xfrm>
            <a:off x="3352800" y="1693309"/>
            <a:ext cx="762000" cy="762000"/>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4" name="Picture 2" descr="C:\Users\Susie Q\AppData\Local\Microsoft\Windows\Temporary Internet Files\Content.IE5\1FSG3AO5\MP90028981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424" y="1143000"/>
            <a:ext cx="3267466" cy="216741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Susie Q\AppData\Local\Microsoft\Windows\Temporary Internet Files\Content.IE5\SWDKUNLO\MP90040058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7877" y="1173636"/>
            <a:ext cx="2050175" cy="2563345"/>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Susie Q\AppData\Local\Microsoft\Windows\Temporary Internet Files\Content.IE5\RLVKNAEC\MP9004023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69005" y="3790338"/>
            <a:ext cx="2906656" cy="2325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3505200"/>
            <a:ext cx="2200275" cy="207645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0312" y="4991458"/>
            <a:ext cx="2466975" cy="184785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334000"/>
            <a:ext cx="1638781" cy="1638781"/>
          </a:xfrm>
          <a:prstGeom prst="rect">
            <a:avLst/>
          </a:prstGeom>
        </p:spPr>
      </p:pic>
      <p:cxnSp>
        <p:nvCxnSpPr>
          <p:cNvPr id="13" name="Straight Arrow Connector 12"/>
          <p:cNvCxnSpPr/>
          <p:nvPr/>
        </p:nvCxnSpPr>
        <p:spPr>
          <a:xfrm>
            <a:off x="5269005" y="2455308"/>
            <a:ext cx="1360395" cy="287892"/>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667000" y="4343400"/>
            <a:ext cx="129819" cy="990601"/>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987877" y="3310419"/>
            <a:ext cx="412923" cy="1032981"/>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4545105" y="4162425"/>
            <a:ext cx="941295" cy="1171575"/>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685800" y="4953001"/>
            <a:ext cx="304800" cy="762000"/>
          </a:xfrm>
          <a:prstGeom prst="straightConnector1">
            <a:avLst/>
          </a:prstGeom>
          <a:ln w="4762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44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68"/>
                                        </p:tgtEl>
                                        <p:attrNameLst>
                                          <p:attrName>style.visibility</p:attrName>
                                        </p:attrNameLst>
                                      </p:cBhvr>
                                      <p:to>
                                        <p:strVal val="visible"/>
                                      </p:to>
                                    </p:set>
                                    <p:animEffect transition="in" filter="fade">
                                      <p:cBhvr>
                                        <p:cTn id="27" dur="500"/>
                                        <p:tgtEl>
                                          <p:spTgt spid="112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269"/>
                                        </p:tgtEl>
                                        <p:attrNameLst>
                                          <p:attrName>style.visibility</p:attrName>
                                        </p:attrNameLst>
                                      </p:cBhvr>
                                      <p:to>
                                        <p:strVal val="visible"/>
                                      </p:to>
                                    </p:set>
                                    <p:animEffect transition="in" filter="fade">
                                      <p:cBhvr>
                                        <p:cTn id="37" dur="500"/>
                                        <p:tgtEl>
                                          <p:spTgt spid="1126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2206</TotalTime>
  <Words>3239</Words>
  <Application>Microsoft Office PowerPoint</Application>
  <PresentationFormat>On-screen Show (4:3)</PresentationFormat>
  <Paragraphs>532</Paragraphs>
  <Slides>44</Slides>
  <Notes>44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NewsPrint</vt:lpstr>
      <vt:lpstr>PowerPoint Presentation</vt:lpstr>
      <vt:lpstr>        Soil to Spoon</vt:lpstr>
      <vt:lpstr>PowerPoint Presentation</vt:lpstr>
      <vt:lpstr>What kinds of food  do you need to eat each day? </vt:lpstr>
      <vt:lpstr>PowerPoint Presentation</vt:lpstr>
      <vt:lpstr>PowerPoint Presentation</vt:lpstr>
      <vt:lpstr>Trace the apple back to the soil</vt:lpstr>
      <vt:lpstr>PowerPoint Presentation</vt:lpstr>
      <vt:lpstr>Trace the corn back to the soil</vt:lpstr>
      <vt:lpstr>PowerPoint Presentation</vt:lpstr>
      <vt:lpstr>Trace the beef back to the soil</vt:lpstr>
      <vt:lpstr>SOIL</vt:lpstr>
      <vt:lpstr>PowerPoint Presentation</vt:lpstr>
      <vt:lpstr>Trace the bread back to the soil</vt:lpstr>
      <vt:lpstr>PowerPoint Presentation</vt:lpstr>
      <vt:lpstr>Trace the milk back to the soil</vt:lpstr>
      <vt:lpstr>Your school lunch</vt:lpstr>
      <vt:lpstr>Food products in your community</vt:lpstr>
      <vt:lpstr>PowerPoint Presentation</vt:lpstr>
      <vt:lpstr>Conservation and Your Food</vt:lpstr>
      <vt:lpstr>What kinds of careers are related to food production and conservation of the land?</vt:lpstr>
      <vt:lpstr>PowerPoint Presentation</vt:lpstr>
      <vt:lpstr>What can you do to learn more about where your food comes from?</vt:lpstr>
      <vt:lpstr>2012  Soil to Spoon POSTER  CONTEST</vt:lpstr>
      <vt:lpstr>2012 Categories </vt:lpstr>
      <vt:lpstr>PowerPoint Presentation</vt:lpstr>
      <vt:lpstr>PowerPoint Presentation</vt:lpstr>
      <vt:lpstr>Poster Ideas</vt:lpstr>
      <vt:lpstr>Poster Ideas</vt:lpstr>
      <vt:lpstr>Poster Ideas</vt:lpstr>
      <vt:lpstr>What makes a good Poster?</vt:lpstr>
      <vt:lpstr>When forming ideas  for your poster</vt:lpstr>
      <vt:lpstr>Tips to remember</vt:lpstr>
      <vt:lpstr>Tips to remember</vt:lpstr>
      <vt:lpstr>Tips to remember</vt:lpstr>
      <vt:lpstr>Things you should not do</vt:lpstr>
      <vt:lpstr>Steps to follow when  making a poster</vt:lpstr>
      <vt:lpstr>Steps to follow when  making a poster</vt:lpstr>
      <vt:lpstr>Steps to follow when  making a poster</vt:lpstr>
      <vt:lpstr>What your poster will be  judged on</vt:lpstr>
      <vt:lpstr>PowerPoint Presentation</vt:lpstr>
      <vt:lpstr>PowerPoint Presentation</vt:lpstr>
      <vt:lpstr>Speech</vt:lpstr>
      <vt:lpstr>Essay</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dc:creator>
  <cp:lastModifiedBy>Susan</cp:lastModifiedBy>
  <cp:revision>44</cp:revision>
  <dcterms:created xsi:type="dcterms:W3CDTF">2011-08-16T16:46:46Z</dcterms:created>
  <dcterms:modified xsi:type="dcterms:W3CDTF">2011-08-18T05:32:47Z</dcterms:modified>
</cp:coreProperties>
</file>